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Lst>
  <p:sldSz cy="5143500" cx="9144000"/>
  <p:notesSz cx="6858000" cy="9144000"/>
  <p:embeddedFontLst>
    <p:embeddedFont>
      <p:font typeface="Roboto"/>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font" Target="fonts/Roboto-bold.fntdata"/><Relationship Id="rId52" Type="http://schemas.openxmlformats.org/officeDocument/2006/relationships/font" Target="fonts/Roboto-regular.fntdata"/><Relationship Id="rId11" Type="http://schemas.openxmlformats.org/officeDocument/2006/relationships/slide" Target="slides/slide7.xml"/><Relationship Id="rId55" Type="http://schemas.openxmlformats.org/officeDocument/2006/relationships/font" Target="fonts/Roboto-boldItalic.fntdata"/><Relationship Id="rId10" Type="http://schemas.openxmlformats.org/officeDocument/2006/relationships/slide" Target="slides/slide6.xml"/><Relationship Id="rId54" Type="http://schemas.openxmlformats.org/officeDocument/2006/relationships/font" Target="fonts/Roboto-italic.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00.jpg>
</file>

<file path=ppt/media/image01.png>
</file>

<file path=ppt/media/image02.png>
</file>

<file path=ppt/media/image03.png>
</file>

<file path=ppt/media/image04.png>
</file>

<file path=ppt/media/image05.png>
</file>

<file path=ppt/media/image06.png>
</file>

<file path=ppt/media/image07.png>
</file>

<file path=ppt/media/image08.png>
</file>

<file path=ppt/media/image09.png>
</file>

<file path=ppt/media/image10.png>
</file>

<file path=ppt/media/image11.png>
</file>

<file path=ppt/media/image1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83" name="Shape 8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3" name="Shape 133"/>
        <p:cNvGrpSpPr/>
        <p:nvPr/>
      </p:nvGrpSpPr>
      <p:grpSpPr>
        <a:xfrm>
          <a:off x="0" y="0"/>
          <a:ext cx="0" cy="0"/>
          <a:chOff x="0" y="0"/>
          <a:chExt cx="0" cy="0"/>
        </a:xfrm>
      </p:grpSpPr>
      <p:sp>
        <p:nvSpPr>
          <p:cNvPr id="134" name="Shape 1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5" name="Shape 13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9" name="Shape 139"/>
        <p:cNvGrpSpPr/>
        <p:nvPr/>
      </p:nvGrpSpPr>
      <p:grpSpPr>
        <a:xfrm>
          <a:off x="0" y="0"/>
          <a:ext cx="0" cy="0"/>
          <a:chOff x="0" y="0"/>
          <a:chExt cx="0" cy="0"/>
        </a:xfrm>
      </p:grpSpPr>
      <p:sp>
        <p:nvSpPr>
          <p:cNvPr id="140" name="Shape 1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1" name="Shape 14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6" name="Shape 14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0" name="Shape 150"/>
        <p:cNvGrpSpPr/>
        <p:nvPr/>
      </p:nvGrpSpPr>
      <p:grpSpPr>
        <a:xfrm>
          <a:off x="0" y="0"/>
          <a:ext cx="0" cy="0"/>
          <a:chOff x="0" y="0"/>
          <a:chExt cx="0" cy="0"/>
        </a:xfrm>
      </p:grpSpPr>
      <p:sp>
        <p:nvSpPr>
          <p:cNvPr id="151" name="Shape 1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2" name="Shape 1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6" name="Shape 156"/>
        <p:cNvGrpSpPr/>
        <p:nvPr/>
      </p:nvGrpSpPr>
      <p:grpSpPr>
        <a:xfrm>
          <a:off x="0" y="0"/>
          <a:ext cx="0" cy="0"/>
          <a:chOff x="0" y="0"/>
          <a:chExt cx="0" cy="0"/>
        </a:xfrm>
      </p:grpSpPr>
      <p:sp>
        <p:nvSpPr>
          <p:cNvPr id="157" name="Shape 1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8" name="Shape 15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1" name="Shape 161"/>
        <p:cNvGrpSpPr/>
        <p:nvPr/>
      </p:nvGrpSpPr>
      <p:grpSpPr>
        <a:xfrm>
          <a:off x="0" y="0"/>
          <a:ext cx="0" cy="0"/>
          <a:chOff x="0" y="0"/>
          <a:chExt cx="0" cy="0"/>
        </a:xfrm>
      </p:grpSpPr>
      <p:sp>
        <p:nvSpPr>
          <p:cNvPr id="162" name="Shape 1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3" name="Shape 16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7" name="Shape 167"/>
        <p:cNvGrpSpPr/>
        <p:nvPr/>
      </p:nvGrpSpPr>
      <p:grpSpPr>
        <a:xfrm>
          <a:off x="0" y="0"/>
          <a:ext cx="0" cy="0"/>
          <a:chOff x="0" y="0"/>
          <a:chExt cx="0" cy="0"/>
        </a:xfrm>
      </p:grpSpPr>
      <p:sp>
        <p:nvSpPr>
          <p:cNvPr id="168" name="Shape 1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9" name="Shape 16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6" name="Shape 176"/>
        <p:cNvGrpSpPr/>
        <p:nvPr/>
      </p:nvGrpSpPr>
      <p:grpSpPr>
        <a:xfrm>
          <a:off x="0" y="0"/>
          <a:ext cx="0" cy="0"/>
          <a:chOff x="0" y="0"/>
          <a:chExt cx="0" cy="0"/>
        </a:xfrm>
      </p:grpSpPr>
      <p:sp>
        <p:nvSpPr>
          <p:cNvPr id="177" name="Shape 1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8" name="Shape 17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2" name="Shape 182"/>
        <p:cNvGrpSpPr/>
        <p:nvPr/>
      </p:nvGrpSpPr>
      <p:grpSpPr>
        <a:xfrm>
          <a:off x="0" y="0"/>
          <a:ext cx="0" cy="0"/>
          <a:chOff x="0" y="0"/>
          <a:chExt cx="0" cy="0"/>
        </a:xfrm>
      </p:grpSpPr>
      <p:sp>
        <p:nvSpPr>
          <p:cNvPr id="183" name="Shape 1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4" name="Shape 18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8" name="Shape 188"/>
        <p:cNvGrpSpPr/>
        <p:nvPr/>
      </p:nvGrpSpPr>
      <p:grpSpPr>
        <a:xfrm>
          <a:off x="0" y="0"/>
          <a:ext cx="0" cy="0"/>
          <a:chOff x="0" y="0"/>
          <a:chExt cx="0" cy="0"/>
        </a:xfrm>
      </p:grpSpPr>
      <p:sp>
        <p:nvSpPr>
          <p:cNvPr id="189" name="Shape 1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0" name="Shape 19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6" name="Shape 86"/>
        <p:cNvGrpSpPr/>
        <p:nvPr/>
      </p:nvGrpSpPr>
      <p:grpSpPr>
        <a:xfrm>
          <a:off x="0" y="0"/>
          <a:ext cx="0" cy="0"/>
          <a:chOff x="0" y="0"/>
          <a:chExt cx="0" cy="0"/>
        </a:xfrm>
      </p:grpSpPr>
      <p:sp>
        <p:nvSpPr>
          <p:cNvPr id="87" name="Shape 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8" name="Shape 8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4" name="Shape 194"/>
        <p:cNvGrpSpPr/>
        <p:nvPr/>
      </p:nvGrpSpPr>
      <p:grpSpPr>
        <a:xfrm>
          <a:off x="0" y="0"/>
          <a:ext cx="0" cy="0"/>
          <a:chOff x="0" y="0"/>
          <a:chExt cx="0" cy="0"/>
        </a:xfrm>
      </p:grpSpPr>
      <p:sp>
        <p:nvSpPr>
          <p:cNvPr id="195" name="Shape 1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6" name="Shape 19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9" name="Shape 199"/>
        <p:cNvGrpSpPr/>
        <p:nvPr/>
      </p:nvGrpSpPr>
      <p:grpSpPr>
        <a:xfrm>
          <a:off x="0" y="0"/>
          <a:ext cx="0" cy="0"/>
          <a:chOff x="0" y="0"/>
          <a:chExt cx="0" cy="0"/>
        </a:xfrm>
      </p:grpSpPr>
      <p:sp>
        <p:nvSpPr>
          <p:cNvPr id="200" name="Shape 2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1" name="Shape 20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4" name="Shape 204"/>
        <p:cNvGrpSpPr/>
        <p:nvPr/>
      </p:nvGrpSpPr>
      <p:grpSpPr>
        <a:xfrm>
          <a:off x="0" y="0"/>
          <a:ext cx="0" cy="0"/>
          <a:chOff x="0" y="0"/>
          <a:chExt cx="0" cy="0"/>
        </a:xfrm>
      </p:grpSpPr>
      <p:sp>
        <p:nvSpPr>
          <p:cNvPr id="205" name="Shape 2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6" name="Shape 20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9" name="Shape 209"/>
        <p:cNvGrpSpPr/>
        <p:nvPr/>
      </p:nvGrpSpPr>
      <p:grpSpPr>
        <a:xfrm>
          <a:off x="0" y="0"/>
          <a:ext cx="0" cy="0"/>
          <a:chOff x="0" y="0"/>
          <a:chExt cx="0" cy="0"/>
        </a:xfrm>
      </p:grpSpPr>
      <p:sp>
        <p:nvSpPr>
          <p:cNvPr id="210" name="Shape 2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1" name="Shape 21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4" name="Shape 214"/>
        <p:cNvGrpSpPr/>
        <p:nvPr/>
      </p:nvGrpSpPr>
      <p:grpSpPr>
        <a:xfrm>
          <a:off x="0" y="0"/>
          <a:ext cx="0" cy="0"/>
          <a:chOff x="0" y="0"/>
          <a:chExt cx="0" cy="0"/>
        </a:xfrm>
      </p:grpSpPr>
      <p:sp>
        <p:nvSpPr>
          <p:cNvPr id="215" name="Shape 2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6" name="Shape 21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0" name="Shape 220"/>
        <p:cNvGrpSpPr/>
        <p:nvPr/>
      </p:nvGrpSpPr>
      <p:grpSpPr>
        <a:xfrm>
          <a:off x="0" y="0"/>
          <a:ext cx="0" cy="0"/>
          <a:chOff x="0" y="0"/>
          <a:chExt cx="0" cy="0"/>
        </a:xfrm>
      </p:grpSpPr>
      <p:sp>
        <p:nvSpPr>
          <p:cNvPr id="221" name="Shape 2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2" name="Shape 22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6" name="Shape 226"/>
        <p:cNvGrpSpPr/>
        <p:nvPr/>
      </p:nvGrpSpPr>
      <p:grpSpPr>
        <a:xfrm>
          <a:off x="0" y="0"/>
          <a:ext cx="0" cy="0"/>
          <a:chOff x="0" y="0"/>
          <a:chExt cx="0" cy="0"/>
        </a:xfrm>
      </p:grpSpPr>
      <p:sp>
        <p:nvSpPr>
          <p:cNvPr id="227" name="Shape 2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8" name="Shape 22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5" name="Shape 235"/>
        <p:cNvGrpSpPr/>
        <p:nvPr/>
      </p:nvGrpSpPr>
      <p:grpSpPr>
        <a:xfrm>
          <a:off x="0" y="0"/>
          <a:ext cx="0" cy="0"/>
          <a:chOff x="0" y="0"/>
          <a:chExt cx="0" cy="0"/>
        </a:xfrm>
      </p:grpSpPr>
      <p:sp>
        <p:nvSpPr>
          <p:cNvPr id="236" name="Shape 2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7" name="Shape 23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3" name="Shape 243"/>
        <p:cNvGrpSpPr/>
        <p:nvPr/>
      </p:nvGrpSpPr>
      <p:grpSpPr>
        <a:xfrm>
          <a:off x="0" y="0"/>
          <a:ext cx="0" cy="0"/>
          <a:chOff x="0" y="0"/>
          <a:chExt cx="0" cy="0"/>
        </a:xfrm>
      </p:grpSpPr>
      <p:sp>
        <p:nvSpPr>
          <p:cNvPr id="244" name="Shape 2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5" name="Shape 24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9" name="Shape 249"/>
        <p:cNvGrpSpPr/>
        <p:nvPr/>
      </p:nvGrpSpPr>
      <p:grpSpPr>
        <a:xfrm>
          <a:off x="0" y="0"/>
          <a:ext cx="0" cy="0"/>
          <a:chOff x="0" y="0"/>
          <a:chExt cx="0" cy="0"/>
        </a:xfrm>
      </p:grpSpPr>
      <p:sp>
        <p:nvSpPr>
          <p:cNvPr id="250" name="Shape 2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1" name="Shape 25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1" name="Shape 91"/>
        <p:cNvGrpSpPr/>
        <p:nvPr/>
      </p:nvGrpSpPr>
      <p:grpSpPr>
        <a:xfrm>
          <a:off x="0" y="0"/>
          <a:ext cx="0" cy="0"/>
          <a:chOff x="0" y="0"/>
          <a:chExt cx="0" cy="0"/>
        </a:xfrm>
      </p:grpSpPr>
      <p:sp>
        <p:nvSpPr>
          <p:cNvPr id="92" name="Shape 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3" name="Shape 9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7" name="Shape 257"/>
        <p:cNvGrpSpPr/>
        <p:nvPr/>
      </p:nvGrpSpPr>
      <p:grpSpPr>
        <a:xfrm>
          <a:off x="0" y="0"/>
          <a:ext cx="0" cy="0"/>
          <a:chOff x="0" y="0"/>
          <a:chExt cx="0" cy="0"/>
        </a:xfrm>
      </p:grpSpPr>
      <p:sp>
        <p:nvSpPr>
          <p:cNvPr id="258" name="Shape 2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9" name="Shape 25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4" name="Shape 264"/>
        <p:cNvGrpSpPr/>
        <p:nvPr/>
      </p:nvGrpSpPr>
      <p:grpSpPr>
        <a:xfrm>
          <a:off x="0" y="0"/>
          <a:ext cx="0" cy="0"/>
          <a:chOff x="0" y="0"/>
          <a:chExt cx="0" cy="0"/>
        </a:xfrm>
      </p:grpSpPr>
      <p:sp>
        <p:nvSpPr>
          <p:cNvPr id="265" name="Shape 2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6" name="Shape 26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0" name="Shape 270"/>
        <p:cNvGrpSpPr/>
        <p:nvPr/>
      </p:nvGrpSpPr>
      <p:grpSpPr>
        <a:xfrm>
          <a:off x="0" y="0"/>
          <a:ext cx="0" cy="0"/>
          <a:chOff x="0" y="0"/>
          <a:chExt cx="0" cy="0"/>
        </a:xfrm>
      </p:grpSpPr>
      <p:sp>
        <p:nvSpPr>
          <p:cNvPr id="271" name="Shape 2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2" name="Shape 27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5" name="Shape 275"/>
        <p:cNvGrpSpPr/>
        <p:nvPr/>
      </p:nvGrpSpPr>
      <p:grpSpPr>
        <a:xfrm>
          <a:off x="0" y="0"/>
          <a:ext cx="0" cy="0"/>
          <a:chOff x="0" y="0"/>
          <a:chExt cx="0" cy="0"/>
        </a:xfrm>
      </p:grpSpPr>
      <p:sp>
        <p:nvSpPr>
          <p:cNvPr id="276" name="Shape 2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7" name="Shape 27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1" name="Shape 281"/>
        <p:cNvGrpSpPr/>
        <p:nvPr/>
      </p:nvGrpSpPr>
      <p:grpSpPr>
        <a:xfrm>
          <a:off x="0" y="0"/>
          <a:ext cx="0" cy="0"/>
          <a:chOff x="0" y="0"/>
          <a:chExt cx="0" cy="0"/>
        </a:xfrm>
      </p:grpSpPr>
      <p:sp>
        <p:nvSpPr>
          <p:cNvPr id="282" name="Shape 2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3" name="Shape 28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7" name="Shape 287"/>
        <p:cNvGrpSpPr/>
        <p:nvPr/>
      </p:nvGrpSpPr>
      <p:grpSpPr>
        <a:xfrm>
          <a:off x="0" y="0"/>
          <a:ext cx="0" cy="0"/>
          <a:chOff x="0" y="0"/>
          <a:chExt cx="0" cy="0"/>
        </a:xfrm>
      </p:grpSpPr>
      <p:sp>
        <p:nvSpPr>
          <p:cNvPr id="288" name="Shape 2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9" name="Shape 28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4" name="Shape 294"/>
        <p:cNvGrpSpPr/>
        <p:nvPr/>
      </p:nvGrpSpPr>
      <p:grpSpPr>
        <a:xfrm>
          <a:off x="0" y="0"/>
          <a:ext cx="0" cy="0"/>
          <a:chOff x="0" y="0"/>
          <a:chExt cx="0" cy="0"/>
        </a:xfrm>
      </p:grpSpPr>
      <p:sp>
        <p:nvSpPr>
          <p:cNvPr id="295" name="Shape 2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6" name="Shape 29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1" name="Shape 301"/>
        <p:cNvGrpSpPr/>
        <p:nvPr/>
      </p:nvGrpSpPr>
      <p:grpSpPr>
        <a:xfrm>
          <a:off x="0" y="0"/>
          <a:ext cx="0" cy="0"/>
          <a:chOff x="0" y="0"/>
          <a:chExt cx="0" cy="0"/>
        </a:xfrm>
      </p:grpSpPr>
      <p:sp>
        <p:nvSpPr>
          <p:cNvPr id="302" name="Shape 3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3" name="Shape 30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7" name="Shape 307"/>
        <p:cNvGrpSpPr/>
        <p:nvPr/>
      </p:nvGrpSpPr>
      <p:grpSpPr>
        <a:xfrm>
          <a:off x="0" y="0"/>
          <a:ext cx="0" cy="0"/>
          <a:chOff x="0" y="0"/>
          <a:chExt cx="0" cy="0"/>
        </a:xfrm>
      </p:grpSpPr>
      <p:sp>
        <p:nvSpPr>
          <p:cNvPr id="308" name="Shape 3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9" name="Shape 30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3" name="Shape 313"/>
        <p:cNvGrpSpPr/>
        <p:nvPr/>
      </p:nvGrpSpPr>
      <p:grpSpPr>
        <a:xfrm>
          <a:off x="0" y="0"/>
          <a:ext cx="0" cy="0"/>
          <a:chOff x="0" y="0"/>
          <a:chExt cx="0" cy="0"/>
        </a:xfrm>
      </p:grpSpPr>
      <p:sp>
        <p:nvSpPr>
          <p:cNvPr id="314" name="Shape 3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5" name="Shape 31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7" name="Shape 97"/>
        <p:cNvGrpSpPr/>
        <p:nvPr/>
      </p:nvGrpSpPr>
      <p:grpSpPr>
        <a:xfrm>
          <a:off x="0" y="0"/>
          <a:ext cx="0" cy="0"/>
          <a:chOff x="0" y="0"/>
          <a:chExt cx="0" cy="0"/>
        </a:xfrm>
      </p:grpSpPr>
      <p:sp>
        <p:nvSpPr>
          <p:cNvPr id="98" name="Shape 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9" name="Shape 9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9" name="Shape 319"/>
        <p:cNvGrpSpPr/>
        <p:nvPr/>
      </p:nvGrpSpPr>
      <p:grpSpPr>
        <a:xfrm>
          <a:off x="0" y="0"/>
          <a:ext cx="0" cy="0"/>
          <a:chOff x="0" y="0"/>
          <a:chExt cx="0" cy="0"/>
        </a:xfrm>
      </p:grpSpPr>
      <p:sp>
        <p:nvSpPr>
          <p:cNvPr id="320" name="Shape 3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1" name="Shape 32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4" name="Shape 324"/>
        <p:cNvGrpSpPr/>
        <p:nvPr/>
      </p:nvGrpSpPr>
      <p:grpSpPr>
        <a:xfrm>
          <a:off x="0" y="0"/>
          <a:ext cx="0" cy="0"/>
          <a:chOff x="0" y="0"/>
          <a:chExt cx="0" cy="0"/>
        </a:xfrm>
      </p:grpSpPr>
      <p:sp>
        <p:nvSpPr>
          <p:cNvPr id="325" name="Shape 3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6" name="Shape 32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0" name="Shape 330"/>
        <p:cNvGrpSpPr/>
        <p:nvPr/>
      </p:nvGrpSpPr>
      <p:grpSpPr>
        <a:xfrm>
          <a:off x="0" y="0"/>
          <a:ext cx="0" cy="0"/>
          <a:chOff x="0" y="0"/>
          <a:chExt cx="0" cy="0"/>
        </a:xfrm>
      </p:grpSpPr>
      <p:sp>
        <p:nvSpPr>
          <p:cNvPr id="331" name="Shape 3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2" name="Shape 33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6" name="Shape 336"/>
        <p:cNvGrpSpPr/>
        <p:nvPr/>
      </p:nvGrpSpPr>
      <p:grpSpPr>
        <a:xfrm>
          <a:off x="0" y="0"/>
          <a:ext cx="0" cy="0"/>
          <a:chOff x="0" y="0"/>
          <a:chExt cx="0" cy="0"/>
        </a:xfrm>
      </p:grpSpPr>
      <p:sp>
        <p:nvSpPr>
          <p:cNvPr id="337" name="Shape 3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8" name="Shape 33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1" name="Shape 341"/>
        <p:cNvGrpSpPr/>
        <p:nvPr/>
      </p:nvGrpSpPr>
      <p:grpSpPr>
        <a:xfrm>
          <a:off x="0" y="0"/>
          <a:ext cx="0" cy="0"/>
          <a:chOff x="0" y="0"/>
          <a:chExt cx="0" cy="0"/>
        </a:xfrm>
      </p:grpSpPr>
      <p:sp>
        <p:nvSpPr>
          <p:cNvPr id="342" name="Shape 3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3" name="Shape 34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7" name="Shape 347"/>
        <p:cNvGrpSpPr/>
        <p:nvPr/>
      </p:nvGrpSpPr>
      <p:grpSpPr>
        <a:xfrm>
          <a:off x="0" y="0"/>
          <a:ext cx="0" cy="0"/>
          <a:chOff x="0" y="0"/>
          <a:chExt cx="0" cy="0"/>
        </a:xfrm>
      </p:grpSpPr>
      <p:sp>
        <p:nvSpPr>
          <p:cNvPr id="348" name="Shape 34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9" name="Shape 34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3" name="Shape 353"/>
        <p:cNvGrpSpPr/>
        <p:nvPr/>
      </p:nvGrpSpPr>
      <p:grpSpPr>
        <a:xfrm>
          <a:off x="0" y="0"/>
          <a:ext cx="0" cy="0"/>
          <a:chOff x="0" y="0"/>
          <a:chExt cx="0" cy="0"/>
        </a:xfrm>
      </p:grpSpPr>
      <p:sp>
        <p:nvSpPr>
          <p:cNvPr id="354" name="Shape 35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5" name="Shape 35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9" name="Shape 359"/>
        <p:cNvGrpSpPr/>
        <p:nvPr/>
      </p:nvGrpSpPr>
      <p:grpSpPr>
        <a:xfrm>
          <a:off x="0" y="0"/>
          <a:ext cx="0" cy="0"/>
          <a:chOff x="0" y="0"/>
          <a:chExt cx="0" cy="0"/>
        </a:xfrm>
      </p:grpSpPr>
      <p:sp>
        <p:nvSpPr>
          <p:cNvPr id="360" name="Shape 3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1" name="Shape 36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3" name="Shape 103"/>
        <p:cNvGrpSpPr/>
        <p:nvPr/>
      </p:nvGrpSpPr>
      <p:grpSpPr>
        <a:xfrm>
          <a:off x="0" y="0"/>
          <a:ext cx="0" cy="0"/>
          <a:chOff x="0" y="0"/>
          <a:chExt cx="0" cy="0"/>
        </a:xfrm>
      </p:grpSpPr>
      <p:sp>
        <p:nvSpPr>
          <p:cNvPr id="104" name="Shape 1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5" name="Shape 10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9" name="Shape 109"/>
        <p:cNvGrpSpPr/>
        <p:nvPr/>
      </p:nvGrpSpPr>
      <p:grpSpPr>
        <a:xfrm>
          <a:off x="0" y="0"/>
          <a:ext cx="0" cy="0"/>
          <a:chOff x="0" y="0"/>
          <a:chExt cx="0" cy="0"/>
        </a:xfrm>
      </p:grpSpPr>
      <p:sp>
        <p:nvSpPr>
          <p:cNvPr id="110" name="Shape 1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1" name="Shape 11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5" name="Shape 115"/>
        <p:cNvGrpSpPr/>
        <p:nvPr/>
      </p:nvGrpSpPr>
      <p:grpSpPr>
        <a:xfrm>
          <a:off x="0" y="0"/>
          <a:ext cx="0" cy="0"/>
          <a:chOff x="0" y="0"/>
          <a:chExt cx="0" cy="0"/>
        </a:xfrm>
      </p:grpSpPr>
      <p:sp>
        <p:nvSpPr>
          <p:cNvPr id="116" name="Shape 1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7" name="Shape 11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1" name="Shape 121"/>
        <p:cNvGrpSpPr/>
        <p:nvPr/>
      </p:nvGrpSpPr>
      <p:grpSpPr>
        <a:xfrm>
          <a:off x="0" y="0"/>
          <a:ext cx="0" cy="0"/>
          <a:chOff x="0" y="0"/>
          <a:chExt cx="0" cy="0"/>
        </a:xfrm>
      </p:grpSpPr>
      <p:sp>
        <p:nvSpPr>
          <p:cNvPr id="122" name="Shape 1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3" name="Shape 12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7" name="Shape 127"/>
        <p:cNvGrpSpPr/>
        <p:nvPr/>
      </p:nvGrpSpPr>
      <p:grpSpPr>
        <a:xfrm>
          <a:off x="0" y="0"/>
          <a:ext cx="0" cy="0"/>
          <a:chOff x="0" y="0"/>
          <a:chExt cx="0" cy="0"/>
        </a:xfrm>
      </p:grpSpPr>
      <p:sp>
        <p:nvSpPr>
          <p:cNvPr id="128" name="Shape 12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9" name="Shape 12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bg>
      <p:bgPr>
        <a:solidFill>
          <a:schemeClr val="dk1"/>
        </a:solidFill>
      </p:bgPr>
    </p:bg>
    <p:spTree>
      <p:nvGrpSpPr>
        <p:cNvPr id="9" name="Shape 9"/>
        <p:cNvGrpSpPr/>
        <p:nvPr/>
      </p:nvGrpSpPr>
      <p:grpSpPr>
        <a:xfrm>
          <a:off x="0" y="0"/>
          <a:ext cx="0" cy="0"/>
          <a:chOff x="0" y="0"/>
          <a:chExt cx="0" cy="0"/>
        </a:xfrm>
      </p:grpSpPr>
      <p:grpSp>
        <p:nvGrpSpPr>
          <p:cNvPr id="10" name="Shape 10"/>
          <p:cNvGrpSpPr/>
          <p:nvPr/>
        </p:nvGrpSpPr>
        <p:grpSpPr>
          <a:xfrm>
            <a:off x="6098378" y="4"/>
            <a:ext cx="3045625" cy="2030570"/>
            <a:chOff x="6098378" y="4"/>
            <a:chExt cx="3045625" cy="2030570"/>
          </a:xfrm>
        </p:grpSpPr>
        <p:sp>
          <p:nvSpPr>
            <p:cNvPr id="11" name="Shape 11"/>
            <p:cNvSpPr/>
            <p:nvPr/>
          </p:nvSpPr>
          <p:spPr>
            <a:xfrm>
              <a:off x="8128803" y="15"/>
              <a:ext cx="1015200" cy="1015200"/>
            </a:xfrm>
            <a:prstGeom prst="rect">
              <a:avLst/>
            </a:prstGeom>
            <a:solidFill>
              <a:schemeClr val="accent1"/>
            </a:solidFill>
            <a:ln>
              <a:noFill/>
            </a:ln>
          </p:spPr>
          <p:txBody>
            <a:bodyPr anchorCtr="0" anchor="ctr" bIns="91425" lIns="91425" rIns="91425" tIns="91425">
              <a:noAutofit/>
            </a:bodyPr>
            <a:lstStyle/>
            <a:p>
              <a:pPr lvl="0">
                <a:spcBef>
                  <a:spcPts val="0"/>
                </a:spcBef>
                <a:buNone/>
              </a:pPr>
              <a:r>
                <a:t/>
              </a:r>
              <a:endParaRPr/>
            </a:p>
          </p:txBody>
        </p:sp>
        <p:sp>
          <p:nvSpPr>
            <p:cNvPr id="12" name="Shape 12"/>
            <p:cNvSpPr/>
            <p:nvPr/>
          </p:nvSpPr>
          <p:spPr>
            <a:xfrm flipH="1">
              <a:off x="7113463" y="4"/>
              <a:ext cx="1015200" cy="1015200"/>
            </a:xfrm>
            <a:prstGeom prst="rtTriangle">
              <a:avLst/>
            </a:prstGeom>
            <a:solidFill>
              <a:schemeClr val="accent2"/>
            </a:solidFill>
            <a:ln>
              <a:noFill/>
            </a:ln>
          </p:spPr>
          <p:txBody>
            <a:bodyPr anchorCtr="0" anchor="ctr" bIns="91425" lIns="91425" rIns="91425" tIns="91425">
              <a:noAutofit/>
            </a:bodyPr>
            <a:lstStyle/>
            <a:p>
              <a:pPr lvl="0">
                <a:spcBef>
                  <a:spcPts val="0"/>
                </a:spcBef>
                <a:buNone/>
              </a:pPr>
              <a:r>
                <a:t/>
              </a:r>
              <a:endParaRPr/>
            </a:p>
          </p:txBody>
        </p:sp>
        <p:sp>
          <p:nvSpPr>
            <p:cNvPr id="13" name="Shape 13"/>
            <p:cNvSpPr/>
            <p:nvPr/>
          </p:nvSpPr>
          <p:spPr>
            <a:xfrm flipH="1" rot="10800000">
              <a:off x="7113588" y="106"/>
              <a:ext cx="1015200" cy="1015200"/>
            </a:xfrm>
            <a:prstGeom prst="rtTriangle">
              <a:avLst/>
            </a:prstGeom>
            <a:solidFill>
              <a:schemeClr val="accent6"/>
            </a:solidFill>
            <a:ln>
              <a:noFill/>
            </a:ln>
          </p:spPr>
          <p:txBody>
            <a:bodyPr anchorCtr="0" anchor="ctr" bIns="91425" lIns="91425" rIns="91425" tIns="91425">
              <a:noAutofit/>
            </a:bodyPr>
            <a:lstStyle/>
            <a:p>
              <a:pPr lvl="0">
                <a:spcBef>
                  <a:spcPts val="0"/>
                </a:spcBef>
                <a:buNone/>
              </a:pPr>
              <a:r>
                <a:t/>
              </a:r>
              <a:endParaRPr/>
            </a:p>
          </p:txBody>
        </p:sp>
        <p:sp>
          <p:nvSpPr>
            <p:cNvPr id="14" name="Shape 14"/>
            <p:cNvSpPr/>
            <p:nvPr/>
          </p:nvSpPr>
          <p:spPr>
            <a:xfrm rot="10800000">
              <a:off x="6098378" y="96"/>
              <a:ext cx="1015200" cy="1015200"/>
            </a:xfrm>
            <a:prstGeom prst="rtTriangle">
              <a:avLst/>
            </a:prstGeom>
            <a:solidFill>
              <a:schemeClr val="accent1"/>
            </a:solidFill>
            <a:ln>
              <a:noFill/>
            </a:ln>
          </p:spPr>
          <p:txBody>
            <a:bodyPr anchorCtr="0" anchor="ctr" bIns="91425" lIns="91425" rIns="91425" tIns="91425">
              <a:noAutofit/>
            </a:bodyPr>
            <a:lstStyle/>
            <a:p>
              <a:pPr lvl="0">
                <a:spcBef>
                  <a:spcPts val="0"/>
                </a:spcBef>
                <a:buNone/>
              </a:pPr>
              <a:r>
                <a:t/>
              </a:r>
              <a:endParaRPr/>
            </a:p>
          </p:txBody>
        </p:sp>
        <p:sp>
          <p:nvSpPr>
            <p:cNvPr id="15" name="Shape 15"/>
            <p:cNvSpPr/>
            <p:nvPr/>
          </p:nvSpPr>
          <p:spPr>
            <a:xfrm rot="10800000">
              <a:off x="8128789" y="1015375"/>
              <a:ext cx="1015200" cy="1015200"/>
            </a:xfrm>
            <a:prstGeom prst="rtTriangle">
              <a:avLst/>
            </a:prstGeom>
            <a:solidFill>
              <a:schemeClr val="accent6"/>
            </a:solidFill>
            <a:ln>
              <a:noFill/>
            </a:ln>
          </p:spPr>
          <p:txBody>
            <a:bodyPr anchorCtr="0" anchor="ctr" bIns="91425" lIns="91425" rIns="91425" tIns="91425">
              <a:noAutofit/>
            </a:bodyPr>
            <a:lstStyle/>
            <a:p>
              <a:pPr lvl="0">
                <a:spcBef>
                  <a:spcPts val="0"/>
                </a:spcBef>
                <a:buNone/>
              </a:pPr>
              <a:r>
                <a:t/>
              </a:r>
              <a:endParaRPr/>
            </a:p>
          </p:txBody>
        </p:sp>
      </p:grpSp>
      <p:sp>
        <p:nvSpPr>
          <p:cNvPr id="16" name="Shape 16"/>
          <p:cNvSpPr txBox="1"/>
          <p:nvPr>
            <p:ph type="ctrTitle"/>
          </p:nvPr>
        </p:nvSpPr>
        <p:spPr>
          <a:xfrm>
            <a:off x="598100" y="1775222"/>
            <a:ext cx="8222100" cy="838800"/>
          </a:xfrm>
          <a:prstGeom prst="rect">
            <a:avLst/>
          </a:prstGeom>
        </p:spPr>
        <p:txBody>
          <a:bodyPr anchorCtr="0" anchor="b" bIns="91425" lIns="91425" rIns="91425" tIns="91425"/>
          <a:lstStyle>
            <a:lvl1pPr lvl="0">
              <a:spcBef>
                <a:spcPts val="0"/>
              </a:spcBef>
              <a:buClr>
                <a:schemeClr val="lt1"/>
              </a:buClr>
              <a:buSzPct val="100000"/>
              <a:defRPr sz="4200">
                <a:solidFill>
                  <a:schemeClr val="lt1"/>
                </a:solidFill>
              </a:defRPr>
            </a:lvl1pPr>
            <a:lvl2pPr lvl="1">
              <a:spcBef>
                <a:spcPts val="0"/>
              </a:spcBef>
              <a:buClr>
                <a:schemeClr val="lt1"/>
              </a:buClr>
              <a:buSzPct val="100000"/>
              <a:defRPr sz="4200">
                <a:solidFill>
                  <a:schemeClr val="lt1"/>
                </a:solidFill>
              </a:defRPr>
            </a:lvl2pPr>
            <a:lvl3pPr lvl="2">
              <a:spcBef>
                <a:spcPts val="0"/>
              </a:spcBef>
              <a:buClr>
                <a:schemeClr val="lt1"/>
              </a:buClr>
              <a:buSzPct val="100000"/>
              <a:defRPr sz="4200">
                <a:solidFill>
                  <a:schemeClr val="lt1"/>
                </a:solidFill>
              </a:defRPr>
            </a:lvl3pPr>
            <a:lvl4pPr lvl="3">
              <a:spcBef>
                <a:spcPts val="0"/>
              </a:spcBef>
              <a:buClr>
                <a:schemeClr val="lt1"/>
              </a:buClr>
              <a:buSzPct val="100000"/>
              <a:defRPr sz="4200">
                <a:solidFill>
                  <a:schemeClr val="lt1"/>
                </a:solidFill>
              </a:defRPr>
            </a:lvl4pPr>
            <a:lvl5pPr lvl="4">
              <a:spcBef>
                <a:spcPts val="0"/>
              </a:spcBef>
              <a:buClr>
                <a:schemeClr val="lt1"/>
              </a:buClr>
              <a:buSzPct val="100000"/>
              <a:defRPr sz="4200">
                <a:solidFill>
                  <a:schemeClr val="lt1"/>
                </a:solidFill>
              </a:defRPr>
            </a:lvl5pPr>
            <a:lvl6pPr lvl="5">
              <a:spcBef>
                <a:spcPts val="0"/>
              </a:spcBef>
              <a:buClr>
                <a:schemeClr val="lt1"/>
              </a:buClr>
              <a:buSzPct val="100000"/>
              <a:defRPr sz="4200">
                <a:solidFill>
                  <a:schemeClr val="lt1"/>
                </a:solidFill>
              </a:defRPr>
            </a:lvl6pPr>
            <a:lvl7pPr lvl="6">
              <a:spcBef>
                <a:spcPts val="0"/>
              </a:spcBef>
              <a:buClr>
                <a:schemeClr val="lt1"/>
              </a:buClr>
              <a:buSzPct val="100000"/>
              <a:defRPr sz="4200">
                <a:solidFill>
                  <a:schemeClr val="lt1"/>
                </a:solidFill>
              </a:defRPr>
            </a:lvl7pPr>
            <a:lvl8pPr lvl="7">
              <a:spcBef>
                <a:spcPts val="0"/>
              </a:spcBef>
              <a:buClr>
                <a:schemeClr val="lt1"/>
              </a:buClr>
              <a:buSzPct val="100000"/>
              <a:defRPr sz="4200">
                <a:solidFill>
                  <a:schemeClr val="lt1"/>
                </a:solidFill>
              </a:defRPr>
            </a:lvl8pPr>
            <a:lvl9pPr lvl="8">
              <a:spcBef>
                <a:spcPts val="0"/>
              </a:spcBef>
              <a:buClr>
                <a:schemeClr val="lt1"/>
              </a:buClr>
              <a:buSzPct val="100000"/>
              <a:defRPr sz="4200">
                <a:solidFill>
                  <a:schemeClr val="lt1"/>
                </a:solidFill>
              </a:defRPr>
            </a:lvl9pPr>
          </a:lstStyle>
          <a:p/>
        </p:txBody>
      </p:sp>
      <p:sp>
        <p:nvSpPr>
          <p:cNvPr id="17" name="Shape 17"/>
          <p:cNvSpPr txBox="1"/>
          <p:nvPr>
            <p:ph idx="1" type="subTitle"/>
          </p:nvPr>
        </p:nvSpPr>
        <p:spPr>
          <a:xfrm>
            <a:off x="598088" y="2715912"/>
            <a:ext cx="8222100" cy="432900"/>
          </a:xfrm>
          <a:prstGeom prst="rect">
            <a:avLst/>
          </a:prstGeom>
        </p:spPr>
        <p:txBody>
          <a:bodyPr anchorCtr="0" anchor="t" bIns="91425" lIns="91425" rIns="91425" tIns="91425"/>
          <a:lstStyle>
            <a:lvl1pPr lvl="0">
              <a:lnSpc>
                <a:spcPct val="100000"/>
              </a:lnSpc>
              <a:spcBef>
                <a:spcPts val="0"/>
              </a:spcBef>
              <a:spcAft>
                <a:spcPts val="0"/>
              </a:spcAft>
              <a:buClr>
                <a:schemeClr val="lt1"/>
              </a:buClr>
              <a:buSzPct val="100000"/>
              <a:buNone/>
              <a:defRPr sz="2100">
                <a:solidFill>
                  <a:schemeClr val="lt1"/>
                </a:solidFill>
              </a:defRPr>
            </a:lvl1pPr>
            <a:lvl2pPr lvl="1">
              <a:lnSpc>
                <a:spcPct val="100000"/>
              </a:lnSpc>
              <a:spcBef>
                <a:spcPts val="0"/>
              </a:spcBef>
              <a:spcAft>
                <a:spcPts val="0"/>
              </a:spcAft>
              <a:buClr>
                <a:schemeClr val="lt1"/>
              </a:buClr>
              <a:buSzPct val="100000"/>
              <a:buNone/>
              <a:defRPr sz="2100">
                <a:solidFill>
                  <a:schemeClr val="lt1"/>
                </a:solidFill>
              </a:defRPr>
            </a:lvl2pPr>
            <a:lvl3pPr lvl="2">
              <a:lnSpc>
                <a:spcPct val="100000"/>
              </a:lnSpc>
              <a:spcBef>
                <a:spcPts val="0"/>
              </a:spcBef>
              <a:spcAft>
                <a:spcPts val="0"/>
              </a:spcAft>
              <a:buClr>
                <a:schemeClr val="lt1"/>
              </a:buClr>
              <a:buSzPct val="100000"/>
              <a:buNone/>
              <a:defRPr sz="2100">
                <a:solidFill>
                  <a:schemeClr val="lt1"/>
                </a:solidFill>
              </a:defRPr>
            </a:lvl3pPr>
            <a:lvl4pPr lvl="3">
              <a:lnSpc>
                <a:spcPct val="100000"/>
              </a:lnSpc>
              <a:spcBef>
                <a:spcPts val="0"/>
              </a:spcBef>
              <a:spcAft>
                <a:spcPts val="0"/>
              </a:spcAft>
              <a:buClr>
                <a:schemeClr val="lt1"/>
              </a:buClr>
              <a:buSzPct val="100000"/>
              <a:buNone/>
              <a:defRPr sz="2100">
                <a:solidFill>
                  <a:schemeClr val="lt1"/>
                </a:solidFill>
              </a:defRPr>
            </a:lvl4pPr>
            <a:lvl5pPr lvl="4">
              <a:lnSpc>
                <a:spcPct val="100000"/>
              </a:lnSpc>
              <a:spcBef>
                <a:spcPts val="0"/>
              </a:spcBef>
              <a:spcAft>
                <a:spcPts val="0"/>
              </a:spcAft>
              <a:buClr>
                <a:schemeClr val="lt1"/>
              </a:buClr>
              <a:buSzPct val="100000"/>
              <a:buNone/>
              <a:defRPr sz="2100">
                <a:solidFill>
                  <a:schemeClr val="lt1"/>
                </a:solidFill>
              </a:defRPr>
            </a:lvl5pPr>
            <a:lvl6pPr lvl="5">
              <a:lnSpc>
                <a:spcPct val="100000"/>
              </a:lnSpc>
              <a:spcBef>
                <a:spcPts val="0"/>
              </a:spcBef>
              <a:spcAft>
                <a:spcPts val="0"/>
              </a:spcAft>
              <a:buClr>
                <a:schemeClr val="lt1"/>
              </a:buClr>
              <a:buSzPct val="100000"/>
              <a:buNone/>
              <a:defRPr sz="2100">
                <a:solidFill>
                  <a:schemeClr val="lt1"/>
                </a:solidFill>
              </a:defRPr>
            </a:lvl6pPr>
            <a:lvl7pPr lvl="6">
              <a:lnSpc>
                <a:spcPct val="100000"/>
              </a:lnSpc>
              <a:spcBef>
                <a:spcPts val="0"/>
              </a:spcBef>
              <a:spcAft>
                <a:spcPts val="0"/>
              </a:spcAft>
              <a:buClr>
                <a:schemeClr val="lt1"/>
              </a:buClr>
              <a:buSzPct val="100000"/>
              <a:buNone/>
              <a:defRPr sz="2100">
                <a:solidFill>
                  <a:schemeClr val="lt1"/>
                </a:solidFill>
              </a:defRPr>
            </a:lvl7pPr>
            <a:lvl8pPr lvl="7">
              <a:lnSpc>
                <a:spcPct val="100000"/>
              </a:lnSpc>
              <a:spcBef>
                <a:spcPts val="0"/>
              </a:spcBef>
              <a:spcAft>
                <a:spcPts val="0"/>
              </a:spcAft>
              <a:buClr>
                <a:schemeClr val="lt1"/>
              </a:buClr>
              <a:buSzPct val="100000"/>
              <a:buNone/>
              <a:defRPr sz="2100">
                <a:solidFill>
                  <a:schemeClr val="lt1"/>
                </a:solidFill>
              </a:defRPr>
            </a:lvl8pPr>
            <a:lvl9pPr lvl="8">
              <a:lnSpc>
                <a:spcPct val="100000"/>
              </a:lnSpc>
              <a:spcBef>
                <a:spcPts val="0"/>
              </a:spcBef>
              <a:spcAft>
                <a:spcPts val="0"/>
              </a:spcAft>
              <a:buClr>
                <a:schemeClr val="lt1"/>
              </a:buClr>
              <a:buSzPct val="100000"/>
              <a:buNone/>
              <a:defRPr sz="2100">
                <a:solidFill>
                  <a:schemeClr val="lt1"/>
                </a:solidFill>
              </a:defRPr>
            </a:lvl9pPr>
          </a:lstStyle>
          <a:p/>
        </p:txBody>
      </p:sp>
      <p:sp>
        <p:nvSpPr>
          <p:cNvPr id="18" name="Shape 18"/>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bg>
      <p:bgPr>
        <a:solidFill>
          <a:schemeClr val="dk1"/>
        </a:solidFill>
      </p:bgPr>
    </p:bg>
    <p:spTree>
      <p:nvGrpSpPr>
        <p:cNvPr id="69" name="Shape 69"/>
        <p:cNvGrpSpPr/>
        <p:nvPr/>
      </p:nvGrpSpPr>
      <p:grpSpPr>
        <a:xfrm>
          <a:off x="0" y="0"/>
          <a:ext cx="0" cy="0"/>
          <a:chOff x="0" y="0"/>
          <a:chExt cx="0" cy="0"/>
        </a:xfrm>
      </p:grpSpPr>
      <p:grpSp>
        <p:nvGrpSpPr>
          <p:cNvPr id="70" name="Shape 70"/>
          <p:cNvGrpSpPr/>
          <p:nvPr/>
        </p:nvGrpSpPr>
        <p:grpSpPr>
          <a:xfrm>
            <a:off x="6098378" y="4"/>
            <a:ext cx="3045625" cy="2030570"/>
            <a:chOff x="6098378" y="4"/>
            <a:chExt cx="3045625" cy="2030570"/>
          </a:xfrm>
        </p:grpSpPr>
        <p:sp>
          <p:nvSpPr>
            <p:cNvPr id="71" name="Shape 71"/>
            <p:cNvSpPr/>
            <p:nvPr/>
          </p:nvSpPr>
          <p:spPr>
            <a:xfrm>
              <a:off x="8128803" y="15"/>
              <a:ext cx="1015200" cy="1015200"/>
            </a:xfrm>
            <a:prstGeom prst="rect">
              <a:avLst/>
            </a:prstGeom>
            <a:solidFill>
              <a:schemeClr val="accent1"/>
            </a:solidFill>
            <a:ln>
              <a:noFill/>
            </a:ln>
          </p:spPr>
          <p:txBody>
            <a:bodyPr anchorCtr="0" anchor="ctr" bIns="91425" lIns="91425" rIns="91425" tIns="91425">
              <a:noAutofit/>
            </a:bodyPr>
            <a:lstStyle/>
            <a:p>
              <a:pPr lvl="0">
                <a:spcBef>
                  <a:spcPts val="0"/>
                </a:spcBef>
                <a:buNone/>
              </a:pPr>
              <a:r>
                <a:t/>
              </a:r>
              <a:endParaRPr/>
            </a:p>
          </p:txBody>
        </p:sp>
        <p:sp>
          <p:nvSpPr>
            <p:cNvPr id="72" name="Shape 72"/>
            <p:cNvSpPr/>
            <p:nvPr/>
          </p:nvSpPr>
          <p:spPr>
            <a:xfrm flipH="1">
              <a:off x="7113463" y="4"/>
              <a:ext cx="1015200" cy="1015200"/>
            </a:xfrm>
            <a:prstGeom prst="rtTriangle">
              <a:avLst/>
            </a:prstGeom>
            <a:solidFill>
              <a:schemeClr val="accent2"/>
            </a:solidFill>
            <a:ln>
              <a:noFill/>
            </a:ln>
          </p:spPr>
          <p:txBody>
            <a:bodyPr anchorCtr="0" anchor="ctr" bIns="91425" lIns="91425" rIns="91425" tIns="91425">
              <a:noAutofit/>
            </a:bodyPr>
            <a:lstStyle/>
            <a:p>
              <a:pPr lvl="0">
                <a:spcBef>
                  <a:spcPts val="0"/>
                </a:spcBef>
                <a:buNone/>
              </a:pPr>
              <a:r>
                <a:t/>
              </a:r>
              <a:endParaRPr/>
            </a:p>
          </p:txBody>
        </p:sp>
        <p:sp>
          <p:nvSpPr>
            <p:cNvPr id="73" name="Shape 73"/>
            <p:cNvSpPr/>
            <p:nvPr/>
          </p:nvSpPr>
          <p:spPr>
            <a:xfrm flipH="1" rot="10800000">
              <a:off x="7113588" y="106"/>
              <a:ext cx="1015200" cy="1015200"/>
            </a:xfrm>
            <a:prstGeom prst="rtTriangle">
              <a:avLst/>
            </a:prstGeom>
            <a:solidFill>
              <a:schemeClr val="accent6"/>
            </a:solidFill>
            <a:ln>
              <a:noFill/>
            </a:ln>
          </p:spPr>
          <p:txBody>
            <a:bodyPr anchorCtr="0" anchor="ctr" bIns="91425" lIns="91425" rIns="91425" tIns="91425">
              <a:noAutofit/>
            </a:bodyPr>
            <a:lstStyle/>
            <a:p>
              <a:pPr lvl="0">
                <a:spcBef>
                  <a:spcPts val="0"/>
                </a:spcBef>
                <a:buNone/>
              </a:pPr>
              <a:r>
                <a:t/>
              </a:r>
              <a:endParaRPr/>
            </a:p>
          </p:txBody>
        </p:sp>
        <p:sp>
          <p:nvSpPr>
            <p:cNvPr id="74" name="Shape 74"/>
            <p:cNvSpPr/>
            <p:nvPr/>
          </p:nvSpPr>
          <p:spPr>
            <a:xfrm rot="10800000">
              <a:off x="6098378" y="96"/>
              <a:ext cx="1015200" cy="1015200"/>
            </a:xfrm>
            <a:prstGeom prst="rtTriangle">
              <a:avLst/>
            </a:prstGeom>
            <a:solidFill>
              <a:schemeClr val="accent1"/>
            </a:solidFill>
            <a:ln>
              <a:noFill/>
            </a:ln>
          </p:spPr>
          <p:txBody>
            <a:bodyPr anchorCtr="0" anchor="ctr" bIns="91425" lIns="91425" rIns="91425" tIns="91425">
              <a:noAutofit/>
            </a:bodyPr>
            <a:lstStyle/>
            <a:p>
              <a:pPr lvl="0">
                <a:spcBef>
                  <a:spcPts val="0"/>
                </a:spcBef>
                <a:buNone/>
              </a:pPr>
              <a:r>
                <a:t/>
              </a:r>
              <a:endParaRPr/>
            </a:p>
          </p:txBody>
        </p:sp>
        <p:sp>
          <p:nvSpPr>
            <p:cNvPr id="75" name="Shape 75"/>
            <p:cNvSpPr/>
            <p:nvPr/>
          </p:nvSpPr>
          <p:spPr>
            <a:xfrm rot="10800000">
              <a:off x="8128789" y="1015375"/>
              <a:ext cx="1015200" cy="1015200"/>
            </a:xfrm>
            <a:prstGeom prst="rtTriangle">
              <a:avLst/>
            </a:prstGeom>
            <a:solidFill>
              <a:schemeClr val="accent6"/>
            </a:solidFill>
            <a:ln>
              <a:noFill/>
            </a:ln>
          </p:spPr>
          <p:txBody>
            <a:bodyPr anchorCtr="0" anchor="ctr" bIns="91425" lIns="91425" rIns="91425" tIns="91425">
              <a:noAutofit/>
            </a:bodyPr>
            <a:lstStyle/>
            <a:p>
              <a:pPr lvl="0">
                <a:spcBef>
                  <a:spcPts val="0"/>
                </a:spcBef>
                <a:buNone/>
              </a:pPr>
              <a:r>
                <a:t/>
              </a:r>
              <a:endParaRPr/>
            </a:p>
          </p:txBody>
        </p:sp>
      </p:grpSp>
      <p:sp>
        <p:nvSpPr>
          <p:cNvPr id="76" name="Shape 76"/>
          <p:cNvSpPr txBox="1"/>
          <p:nvPr>
            <p:ph type="title"/>
          </p:nvPr>
        </p:nvSpPr>
        <p:spPr>
          <a:xfrm>
            <a:off x="311700" y="1256050"/>
            <a:ext cx="8520600" cy="2030700"/>
          </a:xfrm>
          <a:prstGeom prst="rect">
            <a:avLst/>
          </a:prstGeom>
        </p:spPr>
        <p:txBody>
          <a:bodyPr anchorCtr="0" anchor="b" bIns="91425" lIns="91425" rIns="91425" tIns="91425"/>
          <a:lstStyle>
            <a:lvl1pPr lvl="0" algn="ctr">
              <a:spcBef>
                <a:spcPts val="0"/>
              </a:spcBef>
              <a:buClr>
                <a:schemeClr val="lt1"/>
              </a:buClr>
              <a:buSzPct val="100000"/>
              <a:defRPr sz="12000">
                <a:solidFill>
                  <a:schemeClr val="lt1"/>
                </a:solidFill>
              </a:defRPr>
            </a:lvl1pPr>
            <a:lvl2pPr lvl="1" algn="ctr">
              <a:spcBef>
                <a:spcPts val="0"/>
              </a:spcBef>
              <a:buClr>
                <a:schemeClr val="lt1"/>
              </a:buClr>
              <a:buSzPct val="100000"/>
              <a:defRPr sz="12000">
                <a:solidFill>
                  <a:schemeClr val="lt1"/>
                </a:solidFill>
              </a:defRPr>
            </a:lvl2pPr>
            <a:lvl3pPr lvl="2" algn="ctr">
              <a:spcBef>
                <a:spcPts val="0"/>
              </a:spcBef>
              <a:buClr>
                <a:schemeClr val="lt1"/>
              </a:buClr>
              <a:buSzPct val="100000"/>
              <a:defRPr sz="12000">
                <a:solidFill>
                  <a:schemeClr val="lt1"/>
                </a:solidFill>
              </a:defRPr>
            </a:lvl3pPr>
            <a:lvl4pPr lvl="3" algn="ctr">
              <a:spcBef>
                <a:spcPts val="0"/>
              </a:spcBef>
              <a:buClr>
                <a:schemeClr val="lt1"/>
              </a:buClr>
              <a:buSzPct val="100000"/>
              <a:defRPr sz="12000">
                <a:solidFill>
                  <a:schemeClr val="lt1"/>
                </a:solidFill>
              </a:defRPr>
            </a:lvl4pPr>
            <a:lvl5pPr lvl="4" algn="ctr">
              <a:spcBef>
                <a:spcPts val="0"/>
              </a:spcBef>
              <a:buClr>
                <a:schemeClr val="lt1"/>
              </a:buClr>
              <a:buSzPct val="100000"/>
              <a:defRPr sz="12000">
                <a:solidFill>
                  <a:schemeClr val="lt1"/>
                </a:solidFill>
              </a:defRPr>
            </a:lvl5pPr>
            <a:lvl6pPr lvl="5" algn="ctr">
              <a:spcBef>
                <a:spcPts val="0"/>
              </a:spcBef>
              <a:buClr>
                <a:schemeClr val="lt1"/>
              </a:buClr>
              <a:buSzPct val="100000"/>
              <a:defRPr sz="12000">
                <a:solidFill>
                  <a:schemeClr val="lt1"/>
                </a:solidFill>
              </a:defRPr>
            </a:lvl6pPr>
            <a:lvl7pPr lvl="6" algn="ctr">
              <a:spcBef>
                <a:spcPts val="0"/>
              </a:spcBef>
              <a:buClr>
                <a:schemeClr val="lt1"/>
              </a:buClr>
              <a:buSzPct val="100000"/>
              <a:defRPr sz="12000">
                <a:solidFill>
                  <a:schemeClr val="lt1"/>
                </a:solidFill>
              </a:defRPr>
            </a:lvl7pPr>
            <a:lvl8pPr lvl="7" algn="ctr">
              <a:spcBef>
                <a:spcPts val="0"/>
              </a:spcBef>
              <a:buClr>
                <a:schemeClr val="lt1"/>
              </a:buClr>
              <a:buSzPct val="100000"/>
              <a:defRPr sz="12000">
                <a:solidFill>
                  <a:schemeClr val="lt1"/>
                </a:solidFill>
              </a:defRPr>
            </a:lvl8pPr>
            <a:lvl9pPr lvl="8" algn="ctr">
              <a:spcBef>
                <a:spcPts val="0"/>
              </a:spcBef>
              <a:buClr>
                <a:schemeClr val="lt1"/>
              </a:buClr>
              <a:buSzPct val="100000"/>
              <a:defRPr sz="12000">
                <a:solidFill>
                  <a:schemeClr val="lt1"/>
                </a:solidFill>
              </a:defRPr>
            </a:lvl9pPr>
          </a:lstStyle>
          <a:p/>
        </p:txBody>
      </p:sp>
      <p:sp>
        <p:nvSpPr>
          <p:cNvPr id="77" name="Shape 77"/>
          <p:cNvSpPr txBox="1"/>
          <p:nvPr>
            <p:ph idx="1" type="body"/>
          </p:nvPr>
        </p:nvSpPr>
        <p:spPr>
          <a:xfrm>
            <a:off x="311700" y="3369225"/>
            <a:ext cx="8520600" cy="1281900"/>
          </a:xfrm>
          <a:prstGeom prst="rect">
            <a:avLst/>
          </a:prstGeom>
        </p:spPr>
        <p:txBody>
          <a:bodyPr anchorCtr="0" anchor="t" bIns="91425" lIns="91425" rIns="91425" tIns="91425"/>
          <a:lstStyle>
            <a:lvl1pPr lvl="0" algn="ctr">
              <a:spcBef>
                <a:spcPts val="0"/>
              </a:spcBef>
              <a:buClr>
                <a:schemeClr val="lt1"/>
              </a:buClr>
              <a:defRPr>
                <a:solidFill>
                  <a:schemeClr val="lt1"/>
                </a:solidFill>
              </a:defRPr>
            </a:lvl1pPr>
            <a:lvl2pPr lvl="1" algn="ctr">
              <a:spcBef>
                <a:spcPts val="0"/>
              </a:spcBef>
              <a:buClr>
                <a:schemeClr val="lt1"/>
              </a:buClr>
              <a:defRPr>
                <a:solidFill>
                  <a:schemeClr val="lt1"/>
                </a:solidFill>
              </a:defRPr>
            </a:lvl2pPr>
            <a:lvl3pPr lvl="2" algn="ctr">
              <a:spcBef>
                <a:spcPts val="0"/>
              </a:spcBef>
              <a:buClr>
                <a:schemeClr val="lt1"/>
              </a:buClr>
              <a:defRPr>
                <a:solidFill>
                  <a:schemeClr val="lt1"/>
                </a:solidFill>
              </a:defRPr>
            </a:lvl3pPr>
            <a:lvl4pPr lvl="3" algn="ctr">
              <a:spcBef>
                <a:spcPts val="0"/>
              </a:spcBef>
              <a:buClr>
                <a:schemeClr val="lt1"/>
              </a:buClr>
              <a:defRPr>
                <a:solidFill>
                  <a:schemeClr val="lt1"/>
                </a:solidFill>
              </a:defRPr>
            </a:lvl4pPr>
            <a:lvl5pPr lvl="4" algn="ctr">
              <a:spcBef>
                <a:spcPts val="0"/>
              </a:spcBef>
              <a:buClr>
                <a:schemeClr val="lt1"/>
              </a:buClr>
              <a:defRPr>
                <a:solidFill>
                  <a:schemeClr val="lt1"/>
                </a:solidFill>
              </a:defRPr>
            </a:lvl5pPr>
            <a:lvl6pPr lvl="5" algn="ctr">
              <a:spcBef>
                <a:spcPts val="0"/>
              </a:spcBef>
              <a:buClr>
                <a:schemeClr val="lt1"/>
              </a:buClr>
              <a:defRPr>
                <a:solidFill>
                  <a:schemeClr val="lt1"/>
                </a:solidFill>
              </a:defRPr>
            </a:lvl6pPr>
            <a:lvl7pPr lvl="6" algn="ctr">
              <a:spcBef>
                <a:spcPts val="0"/>
              </a:spcBef>
              <a:buClr>
                <a:schemeClr val="lt1"/>
              </a:buClr>
              <a:defRPr>
                <a:solidFill>
                  <a:schemeClr val="lt1"/>
                </a:solidFill>
              </a:defRPr>
            </a:lvl7pPr>
            <a:lvl8pPr lvl="7" algn="ctr">
              <a:spcBef>
                <a:spcPts val="0"/>
              </a:spcBef>
              <a:buClr>
                <a:schemeClr val="lt1"/>
              </a:buClr>
              <a:defRPr>
                <a:solidFill>
                  <a:schemeClr val="lt1"/>
                </a:solidFill>
              </a:defRPr>
            </a:lvl8pPr>
            <a:lvl9pPr lvl="8" algn="ctr">
              <a:spcBef>
                <a:spcPts val="0"/>
              </a:spcBef>
              <a:buClr>
                <a:schemeClr val="lt1"/>
              </a:buClr>
              <a:defRPr>
                <a:solidFill>
                  <a:schemeClr val="lt1"/>
                </a:solidFill>
              </a:defRPr>
            </a:lvl9pPr>
          </a:lstStyle>
          <a:p/>
        </p:txBody>
      </p:sp>
      <p:sp>
        <p:nvSpPr>
          <p:cNvPr id="78" name="Shape 78"/>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79" name="Shape 79"/>
        <p:cNvGrpSpPr/>
        <p:nvPr/>
      </p:nvGrpSpPr>
      <p:grpSpPr>
        <a:xfrm>
          <a:off x="0" y="0"/>
          <a:ext cx="0" cy="0"/>
          <a:chOff x="0" y="0"/>
          <a:chExt cx="0" cy="0"/>
        </a:xfrm>
      </p:grpSpPr>
      <p:sp>
        <p:nvSpPr>
          <p:cNvPr id="80" name="Shape 80"/>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dk2"/>
                </a:solidFill>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bg>
      <p:bgPr>
        <a:solidFill>
          <a:schemeClr val="dk1"/>
        </a:solidFill>
      </p:bgPr>
    </p:bg>
    <p:spTree>
      <p:nvGrpSpPr>
        <p:cNvPr id="19" name="Shape 19"/>
        <p:cNvGrpSpPr/>
        <p:nvPr/>
      </p:nvGrpSpPr>
      <p:grpSpPr>
        <a:xfrm>
          <a:off x="0" y="0"/>
          <a:ext cx="0" cy="0"/>
          <a:chOff x="0" y="0"/>
          <a:chExt cx="0" cy="0"/>
        </a:xfrm>
      </p:grpSpPr>
      <p:grpSp>
        <p:nvGrpSpPr>
          <p:cNvPr id="20" name="Shape 20"/>
          <p:cNvGrpSpPr/>
          <p:nvPr/>
        </p:nvGrpSpPr>
        <p:grpSpPr>
          <a:xfrm>
            <a:off x="6098378" y="4"/>
            <a:ext cx="3045625" cy="2030570"/>
            <a:chOff x="6098378" y="4"/>
            <a:chExt cx="3045625" cy="2030570"/>
          </a:xfrm>
        </p:grpSpPr>
        <p:sp>
          <p:nvSpPr>
            <p:cNvPr id="21" name="Shape 21"/>
            <p:cNvSpPr/>
            <p:nvPr/>
          </p:nvSpPr>
          <p:spPr>
            <a:xfrm>
              <a:off x="8128803" y="15"/>
              <a:ext cx="1015200" cy="1015200"/>
            </a:xfrm>
            <a:prstGeom prst="rect">
              <a:avLst/>
            </a:prstGeom>
            <a:solidFill>
              <a:schemeClr val="accent1"/>
            </a:solidFill>
            <a:ln>
              <a:noFill/>
            </a:ln>
          </p:spPr>
          <p:txBody>
            <a:bodyPr anchorCtr="0" anchor="ctr" bIns="91425" lIns="91425" rIns="91425" tIns="91425">
              <a:noAutofit/>
            </a:bodyPr>
            <a:lstStyle/>
            <a:p>
              <a:pPr lvl="0">
                <a:spcBef>
                  <a:spcPts val="0"/>
                </a:spcBef>
                <a:buNone/>
              </a:pPr>
              <a:r>
                <a:t/>
              </a:r>
              <a:endParaRPr/>
            </a:p>
          </p:txBody>
        </p:sp>
        <p:sp>
          <p:nvSpPr>
            <p:cNvPr id="22" name="Shape 22"/>
            <p:cNvSpPr/>
            <p:nvPr/>
          </p:nvSpPr>
          <p:spPr>
            <a:xfrm flipH="1">
              <a:off x="7113463" y="4"/>
              <a:ext cx="1015200" cy="1015200"/>
            </a:xfrm>
            <a:prstGeom prst="rtTriangle">
              <a:avLst/>
            </a:prstGeom>
            <a:solidFill>
              <a:schemeClr val="accent2"/>
            </a:solidFill>
            <a:ln>
              <a:noFill/>
            </a:ln>
          </p:spPr>
          <p:txBody>
            <a:bodyPr anchorCtr="0" anchor="ctr" bIns="91425" lIns="91425" rIns="91425" tIns="91425">
              <a:noAutofit/>
            </a:bodyPr>
            <a:lstStyle/>
            <a:p>
              <a:pPr lvl="0">
                <a:spcBef>
                  <a:spcPts val="0"/>
                </a:spcBef>
                <a:buNone/>
              </a:pPr>
              <a:r>
                <a:t/>
              </a:r>
              <a:endParaRPr/>
            </a:p>
          </p:txBody>
        </p:sp>
        <p:sp>
          <p:nvSpPr>
            <p:cNvPr id="23" name="Shape 23"/>
            <p:cNvSpPr/>
            <p:nvPr/>
          </p:nvSpPr>
          <p:spPr>
            <a:xfrm flipH="1" rot="10800000">
              <a:off x="7113588" y="106"/>
              <a:ext cx="1015200" cy="1015200"/>
            </a:xfrm>
            <a:prstGeom prst="rtTriangle">
              <a:avLst/>
            </a:prstGeom>
            <a:solidFill>
              <a:schemeClr val="accent6"/>
            </a:solidFill>
            <a:ln>
              <a:noFill/>
            </a:ln>
          </p:spPr>
          <p:txBody>
            <a:bodyPr anchorCtr="0" anchor="ctr" bIns="91425" lIns="91425" rIns="91425" tIns="91425">
              <a:noAutofit/>
            </a:bodyPr>
            <a:lstStyle/>
            <a:p>
              <a:pPr lvl="0">
                <a:spcBef>
                  <a:spcPts val="0"/>
                </a:spcBef>
                <a:buNone/>
              </a:pPr>
              <a:r>
                <a:t/>
              </a:r>
              <a:endParaRPr/>
            </a:p>
          </p:txBody>
        </p:sp>
        <p:sp>
          <p:nvSpPr>
            <p:cNvPr id="24" name="Shape 24"/>
            <p:cNvSpPr/>
            <p:nvPr/>
          </p:nvSpPr>
          <p:spPr>
            <a:xfrm rot="10800000">
              <a:off x="6098378" y="96"/>
              <a:ext cx="1015200" cy="1015200"/>
            </a:xfrm>
            <a:prstGeom prst="rtTriangle">
              <a:avLst/>
            </a:prstGeom>
            <a:solidFill>
              <a:schemeClr val="accent1"/>
            </a:solidFill>
            <a:ln>
              <a:noFill/>
            </a:ln>
          </p:spPr>
          <p:txBody>
            <a:bodyPr anchorCtr="0" anchor="ctr" bIns="91425" lIns="91425" rIns="91425" tIns="91425">
              <a:noAutofit/>
            </a:bodyPr>
            <a:lstStyle/>
            <a:p>
              <a:pPr lvl="0">
                <a:spcBef>
                  <a:spcPts val="0"/>
                </a:spcBef>
                <a:buNone/>
              </a:pPr>
              <a:r>
                <a:t/>
              </a:r>
              <a:endParaRPr/>
            </a:p>
          </p:txBody>
        </p:sp>
        <p:sp>
          <p:nvSpPr>
            <p:cNvPr id="25" name="Shape 25"/>
            <p:cNvSpPr/>
            <p:nvPr/>
          </p:nvSpPr>
          <p:spPr>
            <a:xfrm rot="10800000">
              <a:off x="8128789" y="1015375"/>
              <a:ext cx="1015200" cy="1015200"/>
            </a:xfrm>
            <a:prstGeom prst="rtTriangle">
              <a:avLst/>
            </a:prstGeom>
            <a:solidFill>
              <a:schemeClr val="accent6"/>
            </a:solidFill>
            <a:ln>
              <a:noFill/>
            </a:ln>
          </p:spPr>
          <p:txBody>
            <a:bodyPr anchorCtr="0" anchor="ctr" bIns="91425" lIns="91425" rIns="91425" tIns="91425">
              <a:noAutofit/>
            </a:bodyPr>
            <a:lstStyle/>
            <a:p>
              <a:pPr lvl="0">
                <a:spcBef>
                  <a:spcPts val="0"/>
                </a:spcBef>
                <a:buNone/>
              </a:pPr>
              <a:r>
                <a:t/>
              </a:r>
              <a:endParaRPr/>
            </a:p>
          </p:txBody>
        </p:sp>
      </p:grpSp>
      <p:sp>
        <p:nvSpPr>
          <p:cNvPr id="26" name="Shape 26"/>
          <p:cNvSpPr txBox="1"/>
          <p:nvPr>
            <p:ph type="title"/>
          </p:nvPr>
        </p:nvSpPr>
        <p:spPr>
          <a:xfrm>
            <a:off x="598100" y="2152347"/>
            <a:ext cx="8222100" cy="838800"/>
          </a:xfrm>
          <a:prstGeom prst="rect">
            <a:avLst/>
          </a:prstGeom>
        </p:spPr>
        <p:txBody>
          <a:bodyPr anchorCtr="0" anchor="ctr" bIns="91425" lIns="91425" rIns="91425" tIns="91425"/>
          <a:lstStyle>
            <a:lvl1pPr lvl="0">
              <a:spcBef>
                <a:spcPts val="0"/>
              </a:spcBef>
              <a:buClr>
                <a:schemeClr val="lt1"/>
              </a:buClr>
              <a:buSzPct val="100000"/>
              <a:defRPr sz="4200">
                <a:solidFill>
                  <a:schemeClr val="lt1"/>
                </a:solidFill>
              </a:defRPr>
            </a:lvl1pPr>
            <a:lvl2pPr lvl="1">
              <a:spcBef>
                <a:spcPts val="0"/>
              </a:spcBef>
              <a:buClr>
                <a:schemeClr val="lt1"/>
              </a:buClr>
              <a:buSzPct val="100000"/>
              <a:defRPr sz="4200">
                <a:solidFill>
                  <a:schemeClr val="lt1"/>
                </a:solidFill>
              </a:defRPr>
            </a:lvl2pPr>
            <a:lvl3pPr lvl="2">
              <a:spcBef>
                <a:spcPts val="0"/>
              </a:spcBef>
              <a:buClr>
                <a:schemeClr val="lt1"/>
              </a:buClr>
              <a:buSzPct val="100000"/>
              <a:defRPr sz="4200">
                <a:solidFill>
                  <a:schemeClr val="lt1"/>
                </a:solidFill>
              </a:defRPr>
            </a:lvl3pPr>
            <a:lvl4pPr lvl="3">
              <a:spcBef>
                <a:spcPts val="0"/>
              </a:spcBef>
              <a:buClr>
                <a:schemeClr val="lt1"/>
              </a:buClr>
              <a:buSzPct val="100000"/>
              <a:defRPr sz="4200">
                <a:solidFill>
                  <a:schemeClr val="lt1"/>
                </a:solidFill>
              </a:defRPr>
            </a:lvl4pPr>
            <a:lvl5pPr lvl="4">
              <a:spcBef>
                <a:spcPts val="0"/>
              </a:spcBef>
              <a:buClr>
                <a:schemeClr val="lt1"/>
              </a:buClr>
              <a:buSzPct val="100000"/>
              <a:defRPr sz="4200">
                <a:solidFill>
                  <a:schemeClr val="lt1"/>
                </a:solidFill>
              </a:defRPr>
            </a:lvl5pPr>
            <a:lvl6pPr lvl="5">
              <a:spcBef>
                <a:spcPts val="0"/>
              </a:spcBef>
              <a:buClr>
                <a:schemeClr val="lt1"/>
              </a:buClr>
              <a:buSzPct val="100000"/>
              <a:defRPr sz="4200">
                <a:solidFill>
                  <a:schemeClr val="lt1"/>
                </a:solidFill>
              </a:defRPr>
            </a:lvl6pPr>
            <a:lvl7pPr lvl="6">
              <a:spcBef>
                <a:spcPts val="0"/>
              </a:spcBef>
              <a:buClr>
                <a:schemeClr val="lt1"/>
              </a:buClr>
              <a:buSzPct val="100000"/>
              <a:defRPr sz="4200">
                <a:solidFill>
                  <a:schemeClr val="lt1"/>
                </a:solidFill>
              </a:defRPr>
            </a:lvl7pPr>
            <a:lvl8pPr lvl="7">
              <a:spcBef>
                <a:spcPts val="0"/>
              </a:spcBef>
              <a:buClr>
                <a:schemeClr val="lt1"/>
              </a:buClr>
              <a:buSzPct val="100000"/>
              <a:defRPr sz="4200">
                <a:solidFill>
                  <a:schemeClr val="lt1"/>
                </a:solidFill>
              </a:defRPr>
            </a:lvl8pPr>
            <a:lvl9pPr lvl="8">
              <a:spcBef>
                <a:spcPts val="0"/>
              </a:spcBef>
              <a:buClr>
                <a:schemeClr val="lt1"/>
              </a:buClr>
              <a:buSzPct val="100000"/>
              <a:defRPr sz="4200">
                <a:solidFill>
                  <a:schemeClr val="lt1"/>
                </a:solidFill>
              </a:defRPr>
            </a:lvl9pPr>
          </a:lstStyle>
          <a:p/>
        </p:txBody>
      </p:sp>
      <p:sp>
        <p:nvSpPr>
          <p:cNvPr id="27" name="Shape 27"/>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28" name="Shape 28"/>
        <p:cNvGrpSpPr/>
        <p:nvPr/>
      </p:nvGrpSpPr>
      <p:grpSpPr>
        <a:xfrm>
          <a:off x="0" y="0"/>
          <a:ext cx="0" cy="0"/>
          <a:chOff x="0" y="0"/>
          <a:chExt cx="0" cy="0"/>
        </a:xfrm>
      </p:grpSpPr>
      <p:grpSp>
        <p:nvGrpSpPr>
          <p:cNvPr id="29" name="Shape 29"/>
          <p:cNvGrpSpPr/>
          <p:nvPr/>
        </p:nvGrpSpPr>
        <p:grpSpPr>
          <a:xfrm>
            <a:off x="0" y="3903669"/>
            <a:ext cx="9144000" cy="1239925"/>
            <a:chOff x="0" y="3903669"/>
            <a:chExt cx="9144000" cy="1239925"/>
          </a:xfrm>
        </p:grpSpPr>
        <p:sp>
          <p:nvSpPr>
            <p:cNvPr id="30" name="Shape 30"/>
            <p:cNvSpPr/>
            <p:nvPr/>
          </p:nvSpPr>
          <p:spPr>
            <a:xfrm>
              <a:off x="8154895" y="3903669"/>
              <a:ext cx="989100" cy="987900"/>
            </a:xfrm>
            <a:prstGeom prst="rtTriangle">
              <a:avLst/>
            </a:prstGeom>
            <a:solidFill>
              <a:schemeClr val="accent5"/>
            </a:solidFill>
            <a:ln>
              <a:noFill/>
            </a:ln>
          </p:spPr>
          <p:txBody>
            <a:bodyPr anchorCtr="0" anchor="ctr" bIns="91425" lIns="91425" rIns="91425" tIns="91425">
              <a:noAutofit/>
            </a:bodyPr>
            <a:lstStyle/>
            <a:p>
              <a:pPr lvl="0">
                <a:spcBef>
                  <a:spcPts val="0"/>
                </a:spcBef>
                <a:buNone/>
              </a:pPr>
              <a:r>
                <a:t/>
              </a:r>
              <a:endParaRPr/>
            </a:p>
          </p:txBody>
        </p:sp>
        <p:sp>
          <p:nvSpPr>
            <p:cNvPr id="31" name="Shape 31"/>
            <p:cNvSpPr/>
            <p:nvPr/>
          </p:nvSpPr>
          <p:spPr>
            <a:xfrm flipH="1">
              <a:off x="6181162" y="3903669"/>
              <a:ext cx="989100" cy="987900"/>
            </a:xfrm>
            <a:prstGeom prst="rtTriangle">
              <a:avLst/>
            </a:prstGeom>
            <a:solidFill>
              <a:schemeClr val="accent5"/>
            </a:solidFill>
            <a:ln>
              <a:noFill/>
            </a:ln>
          </p:spPr>
          <p:txBody>
            <a:bodyPr anchorCtr="0" anchor="ctr" bIns="91425" lIns="91425" rIns="91425" tIns="91425">
              <a:noAutofit/>
            </a:bodyPr>
            <a:lstStyle/>
            <a:p>
              <a:pPr lvl="0">
                <a:spcBef>
                  <a:spcPts val="0"/>
                </a:spcBef>
                <a:buNone/>
              </a:pPr>
              <a:r>
                <a:t/>
              </a:r>
              <a:endParaRPr/>
            </a:p>
          </p:txBody>
        </p:sp>
        <p:sp>
          <p:nvSpPr>
            <p:cNvPr id="32" name="Shape 32"/>
            <p:cNvSpPr/>
            <p:nvPr/>
          </p:nvSpPr>
          <p:spPr>
            <a:xfrm>
              <a:off x="7170274" y="3903669"/>
              <a:ext cx="989100" cy="9879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33" name="Shape 33"/>
            <p:cNvSpPr/>
            <p:nvPr/>
          </p:nvSpPr>
          <p:spPr>
            <a:xfrm rot="10800000">
              <a:off x="8154757" y="3903682"/>
              <a:ext cx="989100" cy="987900"/>
            </a:xfrm>
            <a:prstGeom prst="rtTriangle">
              <a:avLst/>
            </a:prstGeom>
            <a:solidFill>
              <a:schemeClr val="accent3"/>
            </a:solidFill>
            <a:ln>
              <a:noFill/>
            </a:ln>
          </p:spPr>
          <p:txBody>
            <a:bodyPr anchorCtr="0" anchor="ctr" bIns="91425" lIns="91425" rIns="91425" tIns="91425">
              <a:noAutofit/>
            </a:bodyPr>
            <a:lstStyle/>
            <a:p>
              <a:pPr lvl="0">
                <a:spcBef>
                  <a:spcPts val="0"/>
                </a:spcBef>
                <a:buNone/>
              </a:pPr>
              <a:r>
                <a:t/>
              </a:r>
              <a:endParaRPr/>
            </a:p>
          </p:txBody>
        </p:sp>
        <p:sp>
          <p:nvSpPr>
            <p:cNvPr id="34" name="Shape 34"/>
            <p:cNvSpPr/>
            <p:nvPr/>
          </p:nvSpPr>
          <p:spPr>
            <a:xfrm>
              <a:off x="0" y="4891594"/>
              <a:ext cx="9144000" cy="2520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grpSp>
      <p:sp>
        <p:nvSpPr>
          <p:cNvPr id="35" name="Shape 35"/>
          <p:cNvSpPr txBox="1"/>
          <p:nvPr>
            <p:ph type="title"/>
          </p:nvPr>
        </p:nvSpPr>
        <p:spPr>
          <a:xfrm>
            <a:off x="311700" y="410000"/>
            <a:ext cx="8520600" cy="6078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6" name="Shape 36"/>
          <p:cNvSpPr txBox="1"/>
          <p:nvPr>
            <p:ph idx="1" type="body"/>
          </p:nvPr>
        </p:nvSpPr>
        <p:spPr>
          <a:xfrm>
            <a:off x="311700" y="1229875"/>
            <a:ext cx="8520600" cy="33390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7" name="Shape 37"/>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38" name="Shape 38"/>
        <p:cNvGrpSpPr/>
        <p:nvPr/>
      </p:nvGrpSpPr>
      <p:grpSpPr>
        <a:xfrm>
          <a:off x="0" y="0"/>
          <a:ext cx="0" cy="0"/>
          <a:chOff x="0" y="0"/>
          <a:chExt cx="0" cy="0"/>
        </a:xfrm>
      </p:grpSpPr>
      <p:sp>
        <p:nvSpPr>
          <p:cNvPr id="39" name="Shape 39"/>
          <p:cNvSpPr txBox="1"/>
          <p:nvPr>
            <p:ph type="title"/>
          </p:nvPr>
        </p:nvSpPr>
        <p:spPr>
          <a:xfrm>
            <a:off x="311700" y="410000"/>
            <a:ext cx="8520600" cy="6078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 type="body"/>
          </p:nvPr>
        </p:nvSpPr>
        <p:spPr>
          <a:xfrm>
            <a:off x="311700" y="1229975"/>
            <a:ext cx="3999900" cy="33390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41" name="Shape 41"/>
          <p:cNvSpPr txBox="1"/>
          <p:nvPr>
            <p:ph idx="2" type="body"/>
          </p:nvPr>
        </p:nvSpPr>
        <p:spPr>
          <a:xfrm>
            <a:off x="4832400" y="1229975"/>
            <a:ext cx="3999900" cy="33390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42" name="Shape 42"/>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dk2"/>
                </a:solidFill>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43" name="Shape 43"/>
        <p:cNvGrpSpPr/>
        <p:nvPr/>
      </p:nvGrpSpPr>
      <p:grpSpPr>
        <a:xfrm>
          <a:off x="0" y="0"/>
          <a:ext cx="0" cy="0"/>
          <a:chOff x="0" y="0"/>
          <a:chExt cx="0" cy="0"/>
        </a:xfrm>
      </p:grpSpPr>
      <p:sp>
        <p:nvSpPr>
          <p:cNvPr id="44" name="Shape 44"/>
          <p:cNvSpPr txBox="1"/>
          <p:nvPr>
            <p:ph type="title"/>
          </p:nvPr>
        </p:nvSpPr>
        <p:spPr>
          <a:xfrm>
            <a:off x="311700" y="410000"/>
            <a:ext cx="8520600" cy="6078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5" name="Shape 45"/>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dk2"/>
                </a:solidFill>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46" name="Shape 46"/>
        <p:cNvGrpSpPr/>
        <p:nvPr/>
      </p:nvGrpSpPr>
      <p:grpSpPr>
        <a:xfrm>
          <a:off x="0" y="0"/>
          <a:ext cx="0" cy="0"/>
          <a:chOff x="0" y="0"/>
          <a:chExt cx="0" cy="0"/>
        </a:xfrm>
      </p:grpSpPr>
      <p:sp>
        <p:nvSpPr>
          <p:cNvPr id="47" name="Shape 47"/>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48" name="Shape 48"/>
          <p:cNvSpPr txBox="1"/>
          <p:nvPr>
            <p:ph idx="1" type="body"/>
          </p:nvPr>
        </p:nvSpPr>
        <p:spPr>
          <a:xfrm>
            <a:off x="311700" y="1465804"/>
            <a:ext cx="2808000" cy="31032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49" name="Shape 49"/>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dk2"/>
                </a:solidFill>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bg>
      <p:bgPr>
        <a:solidFill>
          <a:schemeClr val="accent4"/>
        </a:solidFill>
      </p:bgPr>
    </p:bg>
    <p:spTree>
      <p:nvGrpSpPr>
        <p:cNvPr id="50" name="Shape 50"/>
        <p:cNvGrpSpPr/>
        <p:nvPr/>
      </p:nvGrpSpPr>
      <p:grpSpPr>
        <a:xfrm>
          <a:off x="0" y="0"/>
          <a:ext cx="0" cy="0"/>
          <a:chOff x="0" y="0"/>
          <a:chExt cx="0" cy="0"/>
        </a:xfrm>
      </p:grpSpPr>
      <p:grpSp>
        <p:nvGrpSpPr>
          <p:cNvPr id="51" name="Shape 51"/>
          <p:cNvGrpSpPr/>
          <p:nvPr/>
        </p:nvGrpSpPr>
        <p:grpSpPr>
          <a:xfrm>
            <a:off x="6098378" y="4"/>
            <a:ext cx="3045625" cy="2030570"/>
            <a:chOff x="6098378" y="4"/>
            <a:chExt cx="3045625" cy="2030570"/>
          </a:xfrm>
        </p:grpSpPr>
        <p:sp>
          <p:nvSpPr>
            <p:cNvPr id="52" name="Shape 52"/>
            <p:cNvSpPr/>
            <p:nvPr/>
          </p:nvSpPr>
          <p:spPr>
            <a:xfrm>
              <a:off x="8128803" y="15"/>
              <a:ext cx="1015200" cy="1015200"/>
            </a:xfrm>
            <a:prstGeom prst="rect">
              <a:avLst/>
            </a:prstGeom>
            <a:solidFill>
              <a:schemeClr val="accent3"/>
            </a:solidFill>
            <a:ln>
              <a:noFill/>
            </a:ln>
          </p:spPr>
          <p:txBody>
            <a:bodyPr anchorCtr="0" anchor="ctr" bIns="91425" lIns="91425" rIns="91425" tIns="91425">
              <a:noAutofit/>
            </a:bodyPr>
            <a:lstStyle/>
            <a:p>
              <a:pPr lvl="0">
                <a:spcBef>
                  <a:spcPts val="0"/>
                </a:spcBef>
                <a:buNone/>
              </a:pPr>
              <a:r>
                <a:t/>
              </a:r>
              <a:endParaRPr/>
            </a:p>
          </p:txBody>
        </p:sp>
        <p:sp>
          <p:nvSpPr>
            <p:cNvPr id="53" name="Shape 53"/>
            <p:cNvSpPr/>
            <p:nvPr/>
          </p:nvSpPr>
          <p:spPr>
            <a:xfrm flipH="1">
              <a:off x="7113463" y="4"/>
              <a:ext cx="1015200" cy="1015200"/>
            </a:xfrm>
            <a:prstGeom prst="rtTriangle">
              <a:avLst/>
            </a:prstGeom>
            <a:solidFill>
              <a:schemeClr val="accent5"/>
            </a:solidFill>
            <a:ln>
              <a:noFill/>
            </a:ln>
          </p:spPr>
          <p:txBody>
            <a:bodyPr anchorCtr="0" anchor="ctr" bIns="91425" lIns="91425" rIns="91425" tIns="91425">
              <a:noAutofit/>
            </a:bodyPr>
            <a:lstStyle/>
            <a:p>
              <a:pPr lvl="0">
                <a:spcBef>
                  <a:spcPts val="0"/>
                </a:spcBef>
                <a:buNone/>
              </a:pPr>
              <a:r>
                <a:t/>
              </a:r>
              <a:endParaRPr/>
            </a:p>
          </p:txBody>
        </p:sp>
        <p:sp>
          <p:nvSpPr>
            <p:cNvPr id="54" name="Shape 54"/>
            <p:cNvSpPr/>
            <p:nvPr/>
          </p:nvSpPr>
          <p:spPr>
            <a:xfrm flipH="1" rot="10800000">
              <a:off x="7113588" y="106"/>
              <a:ext cx="1015200" cy="1015200"/>
            </a:xfrm>
            <a:prstGeom prst="rtTriangle">
              <a:avLst/>
            </a:prstGeom>
            <a:solidFill>
              <a:schemeClr val="accent3"/>
            </a:solidFill>
            <a:ln>
              <a:noFill/>
            </a:ln>
          </p:spPr>
          <p:txBody>
            <a:bodyPr anchorCtr="0" anchor="ctr" bIns="91425" lIns="91425" rIns="91425" tIns="91425">
              <a:noAutofit/>
            </a:bodyPr>
            <a:lstStyle/>
            <a:p>
              <a:pPr lvl="0">
                <a:spcBef>
                  <a:spcPts val="0"/>
                </a:spcBef>
                <a:buNone/>
              </a:pPr>
              <a:r>
                <a:t/>
              </a:r>
              <a:endParaRPr/>
            </a:p>
          </p:txBody>
        </p:sp>
        <p:sp>
          <p:nvSpPr>
            <p:cNvPr id="55" name="Shape 55"/>
            <p:cNvSpPr/>
            <p:nvPr/>
          </p:nvSpPr>
          <p:spPr>
            <a:xfrm rot="10800000">
              <a:off x="6098378" y="96"/>
              <a:ext cx="1015200" cy="1015200"/>
            </a:xfrm>
            <a:prstGeom prst="rtTriangle">
              <a:avLst/>
            </a:prstGeom>
            <a:solidFill>
              <a:schemeClr val="accent5"/>
            </a:solidFill>
            <a:ln>
              <a:noFill/>
            </a:ln>
          </p:spPr>
          <p:txBody>
            <a:bodyPr anchorCtr="0" anchor="ctr" bIns="91425" lIns="91425" rIns="91425" tIns="91425">
              <a:noAutofit/>
            </a:bodyPr>
            <a:lstStyle/>
            <a:p>
              <a:pPr lvl="0">
                <a:spcBef>
                  <a:spcPts val="0"/>
                </a:spcBef>
                <a:buNone/>
              </a:pPr>
              <a:r>
                <a:t/>
              </a:r>
              <a:endParaRPr/>
            </a:p>
          </p:txBody>
        </p:sp>
        <p:sp>
          <p:nvSpPr>
            <p:cNvPr id="56" name="Shape 56"/>
            <p:cNvSpPr/>
            <p:nvPr/>
          </p:nvSpPr>
          <p:spPr>
            <a:xfrm rot="10800000">
              <a:off x="8128789" y="1015375"/>
              <a:ext cx="1015200" cy="1015200"/>
            </a:xfrm>
            <a:prstGeom prst="rtTriangle">
              <a:avLst/>
            </a:prstGeom>
            <a:solidFill>
              <a:schemeClr val="accent5"/>
            </a:solidFill>
            <a:ln>
              <a:noFill/>
            </a:ln>
          </p:spPr>
          <p:txBody>
            <a:bodyPr anchorCtr="0" anchor="ctr" bIns="91425" lIns="91425" rIns="91425" tIns="91425">
              <a:noAutofit/>
            </a:bodyPr>
            <a:lstStyle/>
            <a:p>
              <a:pPr lvl="0">
                <a:spcBef>
                  <a:spcPts val="0"/>
                </a:spcBef>
                <a:buNone/>
              </a:pPr>
              <a:r>
                <a:t/>
              </a:r>
              <a:endParaRPr/>
            </a:p>
          </p:txBody>
        </p:sp>
      </p:grpSp>
      <p:sp>
        <p:nvSpPr>
          <p:cNvPr id="57" name="Shape 57"/>
          <p:cNvSpPr txBox="1"/>
          <p:nvPr>
            <p:ph type="title"/>
          </p:nvPr>
        </p:nvSpPr>
        <p:spPr>
          <a:xfrm>
            <a:off x="490250" y="526350"/>
            <a:ext cx="5618700" cy="4090800"/>
          </a:xfrm>
          <a:prstGeom prst="rect">
            <a:avLst/>
          </a:prstGeom>
        </p:spPr>
        <p:txBody>
          <a:bodyPr anchorCtr="0" anchor="ctr" bIns="91425" lIns="91425" rIns="91425" tIns="91425"/>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p:txBody>
      </p:sp>
      <p:sp>
        <p:nvSpPr>
          <p:cNvPr id="58" name="Shape 58"/>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59" name="Shape 59"/>
        <p:cNvGrpSpPr/>
        <p:nvPr/>
      </p:nvGrpSpPr>
      <p:grpSpPr>
        <a:xfrm>
          <a:off x="0" y="0"/>
          <a:ext cx="0" cy="0"/>
          <a:chOff x="0" y="0"/>
          <a:chExt cx="0" cy="0"/>
        </a:xfrm>
      </p:grpSpPr>
      <p:sp>
        <p:nvSpPr>
          <p:cNvPr id="60" name="Shape 60"/>
          <p:cNvSpPr/>
          <p:nvPr/>
        </p:nvSpPr>
        <p:spPr>
          <a:xfrm>
            <a:off x="4572000" y="-175"/>
            <a:ext cx="4572000" cy="51435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cxnSp>
        <p:nvCxnSpPr>
          <p:cNvPr id="61" name="Shape 61"/>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62" name="Shape 62"/>
          <p:cNvSpPr txBox="1"/>
          <p:nvPr>
            <p:ph type="title"/>
          </p:nvPr>
        </p:nvSpPr>
        <p:spPr>
          <a:xfrm>
            <a:off x="265500" y="1151100"/>
            <a:ext cx="4045200" cy="15645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63" name="Shape 63"/>
          <p:cNvSpPr txBox="1"/>
          <p:nvPr>
            <p:ph idx="1" type="subTitle"/>
          </p:nvPr>
        </p:nvSpPr>
        <p:spPr>
          <a:xfrm>
            <a:off x="265500" y="2769001"/>
            <a:ext cx="4045200" cy="12693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64" name="Shape 64"/>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65" name="Shape 65"/>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66" name="Shape 66"/>
        <p:cNvGrpSpPr/>
        <p:nvPr/>
      </p:nvGrpSpPr>
      <p:grpSpPr>
        <a:xfrm>
          <a:off x="0" y="0"/>
          <a:ext cx="0" cy="0"/>
          <a:chOff x="0" y="0"/>
          <a:chExt cx="0" cy="0"/>
        </a:xfrm>
      </p:grpSpPr>
      <p:sp>
        <p:nvSpPr>
          <p:cNvPr id="67" name="Shape 67"/>
          <p:cNvSpPr txBox="1"/>
          <p:nvPr>
            <p:ph idx="1" type="body"/>
          </p:nvPr>
        </p:nvSpPr>
        <p:spPr>
          <a:xfrm>
            <a:off x="319500" y="4230575"/>
            <a:ext cx="5998800" cy="5988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68" name="Shape 68"/>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dk2"/>
                </a:solidFill>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10000"/>
            <a:ext cx="8520600" cy="607800"/>
          </a:xfrm>
          <a:prstGeom prst="rect">
            <a:avLst/>
          </a:prstGeom>
          <a:noFill/>
          <a:ln>
            <a:noFill/>
          </a:ln>
        </p:spPr>
        <p:txBody>
          <a:bodyPr anchorCtr="0" anchor="t" bIns="91425" lIns="91425" rIns="91425" tIns="91425"/>
          <a:lstStyle>
            <a:lvl1pPr lvl="0">
              <a:spcBef>
                <a:spcPts val="0"/>
              </a:spcBef>
              <a:buClr>
                <a:schemeClr val="dk1"/>
              </a:buClr>
              <a:buSzPct val="100000"/>
              <a:buFont typeface="Roboto"/>
              <a:buNone/>
              <a:defRPr sz="3000">
                <a:solidFill>
                  <a:schemeClr val="dk1"/>
                </a:solidFill>
                <a:latin typeface="Roboto"/>
                <a:ea typeface="Roboto"/>
                <a:cs typeface="Roboto"/>
                <a:sym typeface="Roboto"/>
              </a:defRPr>
            </a:lvl1pPr>
            <a:lvl2pPr lvl="1">
              <a:spcBef>
                <a:spcPts val="0"/>
              </a:spcBef>
              <a:buClr>
                <a:schemeClr val="dk1"/>
              </a:buClr>
              <a:buSzPct val="100000"/>
              <a:buFont typeface="Roboto"/>
              <a:buNone/>
              <a:defRPr sz="3000">
                <a:solidFill>
                  <a:schemeClr val="dk1"/>
                </a:solidFill>
                <a:latin typeface="Roboto"/>
                <a:ea typeface="Roboto"/>
                <a:cs typeface="Roboto"/>
                <a:sym typeface="Roboto"/>
              </a:defRPr>
            </a:lvl2pPr>
            <a:lvl3pPr lvl="2">
              <a:spcBef>
                <a:spcPts val="0"/>
              </a:spcBef>
              <a:buClr>
                <a:schemeClr val="dk1"/>
              </a:buClr>
              <a:buSzPct val="100000"/>
              <a:buFont typeface="Roboto"/>
              <a:buNone/>
              <a:defRPr sz="3000">
                <a:solidFill>
                  <a:schemeClr val="dk1"/>
                </a:solidFill>
                <a:latin typeface="Roboto"/>
                <a:ea typeface="Roboto"/>
                <a:cs typeface="Roboto"/>
                <a:sym typeface="Roboto"/>
              </a:defRPr>
            </a:lvl3pPr>
            <a:lvl4pPr lvl="3">
              <a:spcBef>
                <a:spcPts val="0"/>
              </a:spcBef>
              <a:buClr>
                <a:schemeClr val="dk1"/>
              </a:buClr>
              <a:buSzPct val="100000"/>
              <a:buFont typeface="Roboto"/>
              <a:buNone/>
              <a:defRPr sz="3000">
                <a:solidFill>
                  <a:schemeClr val="dk1"/>
                </a:solidFill>
                <a:latin typeface="Roboto"/>
                <a:ea typeface="Roboto"/>
                <a:cs typeface="Roboto"/>
                <a:sym typeface="Roboto"/>
              </a:defRPr>
            </a:lvl4pPr>
            <a:lvl5pPr lvl="4">
              <a:spcBef>
                <a:spcPts val="0"/>
              </a:spcBef>
              <a:buClr>
                <a:schemeClr val="dk1"/>
              </a:buClr>
              <a:buSzPct val="100000"/>
              <a:buFont typeface="Roboto"/>
              <a:buNone/>
              <a:defRPr sz="3000">
                <a:solidFill>
                  <a:schemeClr val="dk1"/>
                </a:solidFill>
                <a:latin typeface="Roboto"/>
                <a:ea typeface="Roboto"/>
                <a:cs typeface="Roboto"/>
                <a:sym typeface="Roboto"/>
              </a:defRPr>
            </a:lvl5pPr>
            <a:lvl6pPr lvl="5">
              <a:spcBef>
                <a:spcPts val="0"/>
              </a:spcBef>
              <a:buClr>
                <a:schemeClr val="dk1"/>
              </a:buClr>
              <a:buSzPct val="100000"/>
              <a:buFont typeface="Roboto"/>
              <a:buNone/>
              <a:defRPr sz="3000">
                <a:solidFill>
                  <a:schemeClr val="dk1"/>
                </a:solidFill>
                <a:latin typeface="Roboto"/>
                <a:ea typeface="Roboto"/>
                <a:cs typeface="Roboto"/>
                <a:sym typeface="Roboto"/>
              </a:defRPr>
            </a:lvl6pPr>
            <a:lvl7pPr lvl="6">
              <a:spcBef>
                <a:spcPts val="0"/>
              </a:spcBef>
              <a:buClr>
                <a:schemeClr val="dk1"/>
              </a:buClr>
              <a:buSzPct val="100000"/>
              <a:buFont typeface="Roboto"/>
              <a:buNone/>
              <a:defRPr sz="3000">
                <a:solidFill>
                  <a:schemeClr val="dk1"/>
                </a:solidFill>
                <a:latin typeface="Roboto"/>
                <a:ea typeface="Roboto"/>
                <a:cs typeface="Roboto"/>
                <a:sym typeface="Roboto"/>
              </a:defRPr>
            </a:lvl7pPr>
            <a:lvl8pPr lvl="7">
              <a:spcBef>
                <a:spcPts val="0"/>
              </a:spcBef>
              <a:buClr>
                <a:schemeClr val="dk1"/>
              </a:buClr>
              <a:buSzPct val="100000"/>
              <a:buFont typeface="Roboto"/>
              <a:buNone/>
              <a:defRPr sz="3000">
                <a:solidFill>
                  <a:schemeClr val="dk1"/>
                </a:solidFill>
                <a:latin typeface="Roboto"/>
                <a:ea typeface="Roboto"/>
                <a:cs typeface="Roboto"/>
                <a:sym typeface="Roboto"/>
              </a:defRPr>
            </a:lvl8pPr>
            <a:lvl9pPr lvl="8">
              <a:spcBef>
                <a:spcPts val="0"/>
              </a:spcBef>
              <a:buClr>
                <a:schemeClr val="dk1"/>
              </a:buClr>
              <a:buSzPct val="100000"/>
              <a:buFont typeface="Roboto"/>
              <a:buNone/>
              <a:defRPr sz="3000">
                <a:solidFill>
                  <a:schemeClr val="dk1"/>
                </a:solidFill>
                <a:latin typeface="Roboto"/>
                <a:ea typeface="Roboto"/>
                <a:cs typeface="Roboto"/>
                <a:sym typeface="Roboto"/>
              </a:defRPr>
            </a:lvl9pPr>
          </a:lstStyle>
          <a:p/>
        </p:txBody>
      </p:sp>
      <p:sp>
        <p:nvSpPr>
          <p:cNvPr id="7" name="Shape 7"/>
          <p:cNvSpPr txBox="1"/>
          <p:nvPr>
            <p:ph idx="1" type="body"/>
          </p:nvPr>
        </p:nvSpPr>
        <p:spPr>
          <a:xfrm>
            <a:off x="311700" y="1229875"/>
            <a:ext cx="8520600" cy="33390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buFont typeface="Roboto"/>
              <a:defRPr sz="1800">
                <a:solidFill>
                  <a:schemeClr val="dk2"/>
                </a:solidFill>
                <a:latin typeface="Roboto"/>
                <a:ea typeface="Roboto"/>
                <a:cs typeface="Roboto"/>
                <a:sym typeface="Roboto"/>
              </a:defRPr>
            </a:lvl1pPr>
            <a:lvl2pPr lvl="1">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2pPr>
            <a:lvl3pPr lvl="2">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3pPr>
            <a:lvl4pPr lvl="3">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4pPr>
            <a:lvl5pPr lvl="4">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5pPr>
            <a:lvl6pPr lvl="5">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6pPr>
            <a:lvl7pPr lvl="6">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7pPr>
            <a:lvl8pPr lvl="7">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8pPr>
            <a:lvl9pPr lvl="8">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9pPr>
          </a:lstStyle>
          <a:p/>
        </p:txBody>
      </p:sp>
      <p:sp>
        <p:nvSpPr>
          <p:cNvPr id="8" name="Shape 8"/>
          <p:cNvSpPr txBox="1"/>
          <p:nvPr>
            <p:ph idx="12" type="sldNum"/>
          </p:nvPr>
        </p:nvSpPr>
        <p:spPr>
          <a:xfrm>
            <a:off x="8460431" y="4651190"/>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lt1"/>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0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00.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0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0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0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0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0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0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0.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hyperlink" Target="http://www.thehindu.com/news/national/latest-developments-in-row-over-maggis-food-safety/article7271044.ece" TargetMode="External"/><Relationship Id="rId4" Type="http://schemas.openxmlformats.org/officeDocument/2006/relationships/hyperlink" Target="https://www.quora.com/Why-was-Maggi-banned" TargetMode="External"/><Relationship Id="rId5" Type="http://schemas.openxmlformats.org/officeDocument/2006/relationships/hyperlink" Target="http://indianexpress.com/article/india/india-news-india/gujarat-govt-lifts-ban-on-sale-of-maggi/"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0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0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4" name="Shape 84"/>
        <p:cNvGrpSpPr/>
        <p:nvPr/>
      </p:nvGrpSpPr>
      <p:grpSpPr>
        <a:xfrm>
          <a:off x="0" y="0"/>
          <a:ext cx="0" cy="0"/>
          <a:chOff x="0" y="0"/>
          <a:chExt cx="0" cy="0"/>
        </a:xfrm>
      </p:grpSpPr>
      <p:sp>
        <p:nvSpPr>
          <p:cNvPr id="85" name="Shape 85"/>
          <p:cNvSpPr txBox="1"/>
          <p:nvPr/>
        </p:nvSpPr>
        <p:spPr>
          <a:xfrm>
            <a:off x="1499475" y="1395625"/>
            <a:ext cx="6482700" cy="756300"/>
          </a:xfrm>
          <a:prstGeom prst="rect">
            <a:avLst/>
          </a:prstGeom>
          <a:noFill/>
          <a:ln cap="flat" cmpd="sng" w="9525">
            <a:solidFill>
              <a:schemeClr val="lt1"/>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sz="3000">
                <a:solidFill>
                  <a:schemeClr val="lt1"/>
                </a:solidFill>
              </a:rPr>
              <a:t>Economics Project 1</a:t>
            </a:r>
          </a:p>
          <a:p>
            <a:pPr lvl="0" rtl="0">
              <a:spcBef>
                <a:spcPts val="0"/>
              </a:spcBef>
              <a:buNone/>
            </a:pPr>
            <a:r>
              <a:t/>
            </a:r>
            <a:endParaRPr sz="3000">
              <a:solidFill>
                <a:schemeClr val="lt1"/>
              </a:solidFill>
            </a:endParaRPr>
          </a:p>
          <a:p>
            <a:pPr lvl="0" rtl="0">
              <a:spcBef>
                <a:spcPts val="0"/>
              </a:spcBef>
              <a:buNone/>
            </a:pPr>
            <a:r>
              <a:rPr lang="en" sz="3000">
                <a:solidFill>
                  <a:schemeClr val="lt1"/>
                </a:solidFill>
              </a:rPr>
              <a:t>MAGGI STALLS</a:t>
            </a:r>
          </a:p>
          <a:p>
            <a:pPr lvl="0" rtl="0">
              <a:spcBef>
                <a:spcPts val="0"/>
              </a:spcBef>
              <a:buNone/>
            </a:pPr>
            <a:r>
              <a:t/>
            </a:r>
            <a:endParaRPr sz="3000">
              <a:solidFill>
                <a:schemeClr val="lt1"/>
              </a:solidFill>
            </a:endParaRPr>
          </a:p>
          <a:p>
            <a:pPr lvl="0">
              <a:spcBef>
                <a:spcPts val="0"/>
              </a:spcBef>
              <a:buNone/>
            </a:pPr>
            <a:r>
              <a:rPr lang="en" sz="3000">
                <a:solidFill>
                  <a:schemeClr val="lt1"/>
                </a:solidFill>
              </a:rPr>
              <a:t>Group - 9</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6" name="Shape 136"/>
        <p:cNvGrpSpPr/>
        <p:nvPr/>
      </p:nvGrpSpPr>
      <p:grpSpPr>
        <a:xfrm>
          <a:off x="0" y="0"/>
          <a:ext cx="0" cy="0"/>
          <a:chOff x="0" y="0"/>
          <a:chExt cx="0" cy="0"/>
        </a:xfrm>
      </p:grpSpPr>
      <p:sp>
        <p:nvSpPr>
          <p:cNvPr id="137" name="Shape 137"/>
          <p:cNvSpPr txBox="1"/>
          <p:nvPr>
            <p:ph type="title"/>
          </p:nvPr>
        </p:nvSpPr>
        <p:spPr>
          <a:xfrm>
            <a:off x="387900" y="410000"/>
            <a:ext cx="2977200" cy="1863600"/>
          </a:xfrm>
          <a:prstGeom prst="rect">
            <a:avLst/>
          </a:prstGeom>
        </p:spPr>
        <p:txBody>
          <a:bodyPr anchorCtr="0" anchor="t" bIns="91425" lIns="91425" rIns="91425" tIns="91425">
            <a:noAutofit/>
          </a:bodyPr>
          <a:lstStyle/>
          <a:p>
            <a:pPr lvl="0" rtl="0">
              <a:spcBef>
                <a:spcPts val="0"/>
              </a:spcBef>
              <a:buNone/>
            </a:pPr>
            <a:r>
              <a:rPr lang="en">
                <a:solidFill>
                  <a:srgbClr val="000000"/>
                </a:solidFill>
              </a:rPr>
              <a:t>Types of maggi </a:t>
            </a:r>
          </a:p>
          <a:p>
            <a:pPr lvl="0" rtl="0">
              <a:spcBef>
                <a:spcPts val="0"/>
              </a:spcBef>
              <a:buNone/>
            </a:pPr>
            <a:r>
              <a:rPr lang="en">
                <a:solidFill>
                  <a:srgbClr val="000000"/>
                </a:solidFill>
              </a:rPr>
              <a:t> Sold in stalls</a:t>
            </a:r>
          </a:p>
          <a:p>
            <a:pPr lvl="0">
              <a:spcBef>
                <a:spcPts val="0"/>
              </a:spcBef>
              <a:buNone/>
            </a:pPr>
            <a:r>
              <a:t/>
            </a:r>
            <a:endParaRPr/>
          </a:p>
        </p:txBody>
      </p:sp>
      <p:pic>
        <p:nvPicPr>
          <p:cNvPr id="138" name="Shape 138"/>
          <p:cNvPicPr preferRelativeResize="0"/>
          <p:nvPr/>
        </p:nvPicPr>
        <p:blipFill>
          <a:blip r:embed="rId3">
            <a:alphaModFix/>
          </a:blip>
          <a:stretch>
            <a:fillRect/>
          </a:stretch>
        </p:blipFill>
        <p:spPr>
          <a:xfrm>
            <a:off x="3151275" y="612574"/>
            <a:ext cx="3610349" cy="3624099"/>
          </a:xfrm>
          <a:prstGeom prst="rect">
            <a:avLst/>
          </a:prstGeom>
          <a:noFill/>
          <a:ln>
            <a:noFill/>
          </a:ln>
        </p:spPr>
      </p:pic>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2" name="Shape 142"/>
        <p:cNvGrpSpPr/>
        <p:nvPr/>
      </p:nvGrpSpPr>
      <p:grpSpPr>
        <a:xfrm>
          <a:off x="0" y="0"/>
          <a:ext cx="0" cy="0"/>
          <a:chOff x="0" y="0"/>
          <a:chExt cx="0" cy="0"/>
        </a:xfrm>
      </p:grpSpPr>
      <p:sp>
        <p:nvSpPr>
          <p:cNvPr id="143" name="Shape 143"/>
          <p:cNvSpPr txBox="1"/>
          <p:nvPr>
            <p:ph idx="1" type="body"/>
          </p:nvPr>
        </p:nvSpPr>
        <p:spPr>
          <a:xfrm>
            <a:off x="311700" y="337650"/>
            <a:ext cx="8520600" cy="4231200"/>
          </a:xfrm>
          <a:prstGeom prst="rect">
            <a:avLst/>
          </a:prstGeom>
        </p:spPr>
        <p:txBody>
          <a:bodyPr anchorCtr="0" anchor="t" bIns="91425" lIns="91425" rIns="91425" tIns="91425">
            <a:noAutofit/>
          </a:bodyPr>
          <a:lstStyle/>
          <a:p>
            <a:pPr lvl="0" rtl="0">
              <a:lnSpc>
                <a:spcPct val="90000"/>
              </a:lnSpc>
              <a:spcBef>
                <a:spcPts val="1200"/>
              </a:spcBef>
              <a:spcAft>
                <a:spcPts val="200"/>
              </a:spcAft>
              <a:buNone/>
            </a:pPr>
            <a:r>
              <a:rPr b="1" lang="en" sz="1400">
                <a:solidFill>
                  <a:srgbClr val="000000"/>
                </a:solidFill>
                <a:latin typeface="Arial"/>
                <a:ea typeface="Arial"/>
                <a:cs typeface="Arial"/>
                <a:sym typeface="Arial"/>
              </a:rPr>
              <a:t>ADVERTISEMENTS</a:t>
            </a:r>
          </a:p>
          <a:p>
            <a:pPr lvl="0" rtl="0">
              <a:lnSpc>
                <a:spcPct val="90000"/>
              </a:lnSpc>
              <a:spcBef>
                <a:spcPts val="1200"/>
              </a:spcBef>
              <a:spcAft>
                <a:spcPts val="200"/>
              </a:spcAft>
              <a:buNone/>
            </a:pPr>
            <a:r>
              <a:rPr lang="en" sz="1400">
                <a:solidFill>
                  <a:srgbClr val="1CADE4"/>
                </a:solidFill>
                <a:latin typeface="Arial"/>
                <a:ea typeface="Arial"/>
                <a:cs typeface="Arial"/>
                <a:sym typeface="Arial"/>
              </a:rPr>
              <a:t> </a:t>
            </a:r>
            <a:r>
              <a:rPr lang="en" sz="1400">
                <a:solidFill>
                  <a:srgbClr val="000000"/>
                </a:solidFill>
                <a:latin typeface="Arial"/>
                <a:ea typeface="Arial"/>
                <a:cs typeface="Arial"/>
                <a:sym typeface="Arial"/>
              </a:rPr>
              <a:t>Stall-4 advertises through radio sometimes. However, the stall-2 started newly he said he really didn’t need advertising because already the maggi business was booming.</a:t>
            </a:r>
          </a:p>
          <a:p>
            <a:pPr lvl="0" rtl="0">
              <a:lnSpc>
                <a:spcPct val="90000"/>
              </a:lnSpc>
              <a:spcBef>
                <a:spcPts val="1200"/>
              </a:spcBef>
              <a:spcAft>
                <a:spcPts val="200"/>
              </a:spcAft>
              <a:buNone/>
            </a:pPr>
            <a:r>
              <a:t/>
            </a:r>
            <a:endParaRPr sz="1400">
              <a:solidFill>
                <a:srgbClr val="000000"/>
              </a:solidFill>
              <a:latin typeface="Arial"/>
              <a:ea typeface="Arial"/>
              <a:cs typeface="Arial"/>
              <a:sym typeface="Arial"/>
            </a:endParaRPr>
          </a:p>
          <a:p>
            <a:pPr lvl="0" rtl="0">
              <a:lnSpc>
                <a:spcPct val="90000"/>
              </a:lnSpc>
              <a:spcBef>
                <a:spcPts val="1200"/>
              </a:spcBef>
              <a:spcAft>
                <a:spcPts val="200"/>
              </a:spcAft>
              <a:buNone/>
            </a:pPr>
            <a:r>
              <a:rPr b="1" lang="en" sz="1400">
                <a:solidFill>
                  <a:srgbClr val="000000"/>
                </a:solidFill>
                <a:latin typeface="Arial"/>
                <a:ea typeface="Arial"/>
                <a:cs typeface="Arial"/>
                <a:sym typeface="Arial"/>
              </a:rPr>
              <a:t>FUTURE PLANS OR ANY BRANCHES</a:t>
            </a:r>
          </a:p>
          <a:p>
            <a:pPr lvl="0" rtl="0">
              <a:lnSpc>
                <a:spcPct val="90000"/>
              </a:lnSpc>
              <a:spcBef>
                <a:spcPts val="1200"/>
              </a:spcBef>
              <a:spcAft>
                <a:spcPts val="200"/>
              </a:spcAft>
              <a:buNone/>
            </a:pPr>
            <a:r>
              <a:rPr lang="en" sz="1400">
                <a:solidFill>
                  <a:srgbClr val="1CADE4"/>
                </a:solidFill>
                <a:latin typeface="Arial"/>
                <a:ea typeface="Arial"/>
                <a:cs typeface="Arial"/>
                <a:sym typeface="Arial"/>
              </a:rPr>
              <a:t> </a:t>
            </a:r>
            <a:r>
              <a:rPr lang="en" sz="1400">
                <a:solidFill>
                  <a:srgbClr val="000000"/>
                </a:solidFill>
                <a:latin typeface="Arial"/>
                <a:ea typeface="Arial"/>
                <a:cs typeface="Arial"/>
                <a:sym typeface="Arial"/>
              </a:rPr>
              <a:t>Stall 1 Has another stall of sandwiches</a:t>
            </a:r>
          </a:p>
          <a:p>
            <a:pPr lvl="0" rtl="0">
              <a:lnSpc>
                <a:spcPct val="90000"/>
              </a:lnSpc>
              <a:spcBef>
                <a:spcPts val="1200"/>
              </a:spcBef>
              <a:spcAft>
                <a:spcPts val="200"/>
              </a:spcAft>
              <a:buNone/>
            </a:pPr>
            <a:r>
              <a:rPr lang="en" sz="1400">
                <a:solidFill>
                  <a:srgbClr val="1CADE4"/>
                </a:solidFill>
                <a:latin typeface="Arial"/>
                <a:ea typeface="Arial"/>
                <a:cs typeface="Arial"/>
                <a:sym typeface="Arial"/>
              </a:rPr>
              <a:t> </a:t>
            </a:r>
            <a:r>
              <a:rPr lang="en" sz="1400">
                <a:solidFill>
                  <a:srgbClr val="000000"/>
                </a:solidFill>
                <a:latin typeface="Arial"/>
                <a:ea typeface="Arial"/>
                <a:cs typeface="Arial"/>
                <a:sym typeface="Arial"/>
              </a:rPr>
              <a:t>Stall 2  Does not have any branches</a:t>
            </a:r>
          </a:p>
          <a:p>
            <a:pPr lvl="0" rtl="0">
              <a:lnSpc>
                <a:spcPct val="90000"/>
              </a:lnSpc>
              <a:spcBef>
                <a:spcPts val="1200"/>
              </a:spcBef>
              <a:spcAft>
                <a:spcPts val="200"/>
              </a:spcAft>
              <a:buNone/>
            </a:pPr>
            <a:r>
              <a:rPr lang="en" sz="1400">
                <a:solidFill>
                  <a:srgbClr val="1CADE4"/>
                </a:solidFill>
                <a:latin typeface="Arial"/>
                <a:ea typeface="Arial"/>
                <a:cs typeface="Arial"/>
                <a:sym typeface="Arial"/>
              </a:rPr>
              <a:t> </a:t>
            </a:r>
            <a:r>
              <a:rPr lang="en" sz="1400">
                <a:solidFill>
                  <a:srgbClr val="000000"/>
                </a:solidFill>
                <a:latin typeface="Arial"/>
                <a:ea typeface="Arial"/>
                <a:cs typeface="Arial"/>
                <a:sym typeface="Arial"/>
              </a:rPr>
              <a:t>Stall 3 Has a coffee stall</a:t>
            </a:r>
          </a:p>
          <a:p>
            <a:pPr lvl="0" rtl="0">
              <a:lnSpc>
                <a:spcPct val="90000"/>
              </a:lnSpc>
              <a:spcBef>
                <a:spcPts val="1200"/>
              </a:spcBef>
              <a:spcAft>
                <a:spcPts val="200"/>
              </a:spcAft>
              <a:buNone/>
            </a:pPr>
            <a:r>
              <a:rPr lang="en" sz="1400">
                <a:solidFill>
                  <a:srgbClr val="1CADE4"/>
                </a:solidFill>
                <a:latin typeface="Arial"/>
                <a:ea typeface="Arial"/>
                <a:cs typeface="Arial"/>
                <a:sym typeface="Arial"/>
              </a:rPr>
              <a:t> </a:t>
            </a:r>
            <a:r>
              <a:rPr lang="en" sz="1400">
                <a:solidFill>
                  <a:srgbClr val="000000"/>
                </a:solidFill>
                <a:latin typeface="Arial"/>
                <a:ea typeface="Arial"/>
                <a:cs typeface="Arial"/>
                <a:sym typeface="Arial"/>
              </a:rPr>
              <a:t>Stall 4 Has a frankie stall</a:t>
            </a:r>
          </a:p>
          <a:p>
            <a:pPr lvl="0">
              <a:spcBef>
                <a:spcPts val="0"/>
              </a:spcBef>
              <a:buNone/>
            </a:pPr>
            <a:r>
              <a:t/>
            </a:r>
            <a:endParaRPr sz="1400"/>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7" name="Shape 147"/>
        <p:cNvGrpSpPr/>
        <p:nvPr/>
      </p:nvGrpSpPr>
      <p:grpSpPr>
        <a:xfrm>
          <a:off x="0" y="0"/>
          <a:ext cx="0" cy="0"/>
          <a:chOff x="0" y="0"/>
          <a:chExt cx="0" cy="0"/>
        </a:xfrm>
      </p:grpSpPr>
      <p:sp>
        <p:nvSpPr>
          <p:cNvPr id="148" name="Shape 148"/>
          <p:cNvSpPr txBox="1"/>
          <p:nvPr>
            <p:ph type="title"/>
          </p:nvPr>
        </p:nvSpPr>
        <p:spPr>
          <a:xfrm>
            <a:off x="311700" y="410000"/>
            <a:ext cx="8520600" cy="607800"/>
          </a:xfrm>
          <a:prstGeom prst="rect">
            <a:avLst/>
          </a:prstGeom>
        </p:spPr>
        <p:txBody>
          <a:bodyPr anchorCtr="0" anchor="t" bIns="91425" lIns="91425" rIns="91425" tIns="91425">
            <a:noAutofit/>
          </a:bodyPr>
          <a:lstStyle/>
          <a:p>
            <a:pPr lvl="0" rtl="0">
              <a:spcBef>
                <a:spcPts val="0"/>
              </a:spcBef>
              <a:buNone/>
            </a:pPr>
            <a:r>
              <a:rPr lang="en">
                <a:solidFill>
                  <a:srgbClr val="000000"/>
                </a:solidFill>
              </a:rPr>
              <a:t>The Maggi ban</a:t>
            </a:r>
          </a:p>
          <a:p>
            <a:pPr lvl="0" rtl="0">
              <a:spcBef>
                <a:spcPts val="0"/>
              </a:spcBef>
              <a:buNone/>
            </a:pPr>
            <a:r>
              <a:t/>
            </a:r>
            <a:endParaRPr/>
          </a:p>
        </p:txBody>
      </p:sp>
      <p:pic>
        <p:nvPicPr>
          <p:cNvPr id="149" name="Shape 149"/>
          <p:cNvPicPr preferRelativeResize="0"/>
          <p:nvPr/>
        </p:nvPicPr>
        <p:blipFill>
          <a:blip r:embed="rId3">
            <a:alphaModFix/>
          </a:blip>
          <a:stretch>
            <a:fillRect/>
          </a:stretch>
        </p:blipFill>
        <p:spPr>
          <a:xfrm>
            <a:off x="1488975" y="1017800"/>
            <a:ext cx="6552024" cy="3580749"/>
          </a:xfrm>
          <a:prstGeom prst="rect">
            <a:avLst/>
          </a:prstGeom>
          <a:noFill/>
          <a:ln>
            <a:noFill/>
          </a:ln>
        </p:spPr>
      </p:pic>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3" name="Shape 153"/>
        <p:cNvGrpSpPr/>
        <p:nvPr/>
      </p:nvGrpSpPr>
      <p:grpSpPr>
        <a:xfrm>
          <a:off x="0" y="0"/>
          <a:ext cx="0" cy="0"/>
          <a:chOff x="0" y="0"/>
          <a:chExt cx="0" cy="0"/>
        </a:xfrm>
      </p:grpSpPr>
      <p:sp>
        <p:nvSpPr>
          <p:cNvPr id="154" name="Shape 154"/>
          <p:cNvSpPr txBox="1"/>
          <p:nvPr>
            <p:ph idx="1" type="body"/>
          </p:nvPr>
        </p:nvSpPr>
        <p:spPr>
          <a:xfrm>
            <a:off x="311700" y="1229875"/>
            <a:ext cx="8520600" cy="3339000"/>
          </a:xfrm>
          <a:prstGeom prst="rect">
            <a:avLst/>
          </a:prstGeom>
        </p:spPr>
        <p:txBody>
          <a:bodyPr anchorCtr="0" anchor="t" bIns="91425" lIns="91425" rIns="91425" tIns="91425">
            <a:noAutofit/>
          </a:bodyPr>
          <a:lstStyle/>
          <a:p>
            <a:pPr lvl="0" rtl="0">
              <a:spcBef>
                <a:spcPts val="0"/>
              </a:spcBef>
              <a:buNone/>
            </a:pPr>
            <a:br>
              <a:rPr lang="en"/>
            </a:br>
            <a:r>
              <a:rPr lang="en" sz="2000"/>
              <a:t>Gujarat food and drug control  authority (FDCA) banned the sales of maggi in the first week of june after lead and msg levels in the product were above the permissible levels. This lead to all the maggi stall owners to abandon the usage of maggi and switch to other ramen noodles like yippee and later to wai - wai which actually became pretty popular among people but not as popular as maggi itself .</a:t>
            </a:r>
          </a:p>
          <a:p>
            <a:pPr lvl="0" rtl="0">
              <a:spcBef>
                <a:spcPts val="0"/>
              </a:spcBef>
              <a:buNone/>
            </a:pPr>
            <a:r>
              <a:t/>
            </a:r>
            <a:endParaRPr sz="2000"/>
          </a:p>
          <a:p>
            <a:pPr lvl="0">
              <a:spcBef>
                <a:spcPts val="0"/>
              </a:spcBef>
              <a:buNone/>
            </a:pPr>
            <a:r>
              <a:t/>
            </a:r>
            <a:endParaRPr/>
          </a:p>
        </p:txBody>
      </p:sp>
      <p:sp>
        <p:nvSpPr>
          <p:cNvPr id="155" name="Shape 155"/>
          <p:cNvSpPr txBox="1"/>
          <p:nvPr/>
        </p:nvSpPr>
        <p:spPr>
          <a:xfrm>
            <a:off x="844125" y="281375"/>
            <a:ext cx="6969300" cy="756300"/>
          </a:xfrm>
          <a:prstGeom prst="rect">
            <a:avLst/>
          </a:prstGeom>
          <a:noFill/>
          <a:ln>
            <a:noFill/>
          </a:ln>
        </p:spPr>
        <p:txBody>
          <a:bodyPr anchorCtr="0" anchor="t" bIns="91425" lIns="91425" rIns="91425" tIns="91425">
            <a:noAutofit/>
          </a:bodyPr>
          <a:lstStyle/>
          <a:p>
            <a:pPr lvl="0">
              <a:spcBef>
                <a:spcPts val="0"/>
              </a:spcBef>
              <a:buNone/>
            </a:pPr>
            <a:r>
              <a:rPr lang="en" sz="3000"/>
              <a:t>How the ban affected the maggi stalls </a:t>
            </a:r>
          </a:p>
        </p:txBody>
      </p:sp>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9" name="Shape 159"/>
        <p:cNvGrpSpPr/>
        <p:nvPr/>
      </p:nvGrpSpPr>
      <p:grpSpPr>
        <a:xfrm>
          <a:off x="0" y="0"/>
          <a:ext cx="0" cy="0"/>
          <a:chOff x="0" y="0"/>
          <a:chExt cx="0" cy="0"/>
        </a:xfrm>
      </p:grpSpPr>
      <p:sp>
        <p:nvSpPr>
          <p:cNvPr id="160" name="Shape 160"/>
          <p:cNvSpPr txBox="1"/>
          <p:nvPr>
            <p:ph idx="1" type="body"/>
          </p:nvPr>
        </p:nvSpPr>
        <p:spPr>
          <a:xfrm>
            <a:off x="311700" y="408250"/>
            <a:ext cx="8520600" cy="3339000"/>
          </a:xfrm>
          <a:prstGeom prst="rect">
            <a:avLst/>
          </a:prstGeom>
        </p:spPr>
        <p:txBody>
          <a:bodyPr anchorCtr="0" anchor="t" bIns="91425" lIns="91425" rIns="91425" tIns="91425">
            <a:noAutofit/>
          </a:bodyPr>
          <a:lstStyle/>
          <a:p>
            <a:pPr lvl="0" rtl="0">
              <a:spcBef>
                <a:spcPts val="0"/>
              </a:spcBef>
              <a:buNone/>
            </a:pPr>
            <a:r>
              <a:rPr lang="en"/>
              <a:t>But some of the stalls couldn’t make the switch so easily as they did not get the suppliers to supply yippee noodles that fast because with maggi gone the demand of yippee suddenly rose and couldn’t be met easily. So these stalls had to suffer a loss and had to stay shut for about a month and finally had to make a switch to wai wai.</a:t>
            </a:r>
          </a:p>
          <a:p>
            <a:pPr lvl="0">
              <a:spcBef>
                <a:spcPts val="0"/>
              </a:spcBef>
              <a:buNone/>
            </a:pPr>
            <a:r>
              <a:rPr lang="en"/>
              <a:t>With wai-wai the demand went down from 150 a day to 90-100 per day hence their profits per day.</a:t>
            </a:r>
          </a:p>
        </p:txBody>
      </p:sp>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4" name="Shape 164"/>
        <p:cNvGrpSpPr/>
        <p:nvPr/>
      </p:nvGrpSpPr>
      <p:grpSpPr>
        <a:xfrm>
          <a:off x="0" y="0"/>
          <a:ext cx="0" cy="0"/>
          <a:chOff x="0" y="0"/>
          <a:chExt cx="0" cy="0"/>
        </a:xfrm>
      </p:grpSpPr>
      <p:sp>
        <p:nvSpPr>
          <p:cNvPr id="165" name="Shape 165"/>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
              <a:t>Return of maggi</a:t>
            </a:r>
          </a:p>
        </p:txBody>
      </p:sp>
      <p:sp>
        <p:nvSpPr>
          <p:cNvPr id="166" name="Shape 166"/>
          <p:cNvSpPr txBox="1"/>
          <p:nvPr>
            <p:ph idx="1" type="body"/>
          </p:nvPr>
        </p:nvSpPr>
        <p:spPr>
          <a:xfrm>
            <a:off x="311700" y="1229875"/>
            <a:ext cx="8520600" cy="3339000"/>
          </a:xfrm>
          <a:prstGeom prst="rect">
            <a:avLst/>
          </a:prstGeom>
        </p:spPr>
        <p:txBody>
          <a:bodyPr anchorCtr="0" anchor="t" bIns="91425" lIns="91425" rIns="91425" tIns="91425">
            <a:noAutofit/>
          </a:bodyPr>
          <a:lstStyle/>
          <a:p>
            <a:pPr lvl="0" rtl="0">
              <a:spcBef>
                <a:spcPts val="0"/>
              </a:spcBef>
              <a:buNone/>
            </a:pPr>
            <a:r>
              <a:rPr lang="en"/>
              <a:t>The nation wide ban on maggi was lifted by the bombay high court on August 13.</a:t>
            </a:r>
          </a:p>
          <a:p>
            <a:pPr lvl="0" rtl="0">
              <a:spcBef>
                <a:spcPts val="0"/>
              </a:spcBef>
              <a:buNone/>
            </a:pPr>
            <a:r>
              <a:rPr lang="en"/>
              <a:t>But it wasn’t available in the market until after a week or so. Finally when maggi came back in the market the stalls which had previously adapted to wai wai again dropped the wai wai and switched back to maggi . The return of maggi back to the stalls noted an increase of 30% in sales as compared to wai wai.</a:t>
            </a:r>
          </a:p>
          <a:p>
            <a:pPr lvl="0">
              <a:spcBef>
                <a:spcPts val="0"/>
              </a:spcBef>
              <a:buNone/>
            </a:pPr>
            <a:r>
              <a:rPr lang="en"/>
              <a:t>Now, maggi is deemed as safe and is used as popularly as ever in both households and on the stalls.</a:t>
            </a:r>
          </a:p>
        </p:txBody>
      </p:sp>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0" name="Shape 170"/>
        <p:cNvGrpSpPr/>
        <p:nvPr/>
      </p:nvGrpSpPr>
      <p:grpSpPr>
        <a:xfrm>
          <a:off x="0" y="0"/>
          <a:ext cx="0" cy="0"/>
          <a:chOff x="0" y="0"/>
          <a:chExt cx="0" cy="0"/>
        </a:xfrm>
      </p:grpSpPr>
      <p:sp>
        <p:nvSpPr>
          <p:cNvPr id="171" name="Shape 171"/>
          <p:cNvSpPr txBox="1"/>
          <p:nvPr>
            <p:ph type="title"/>
          </p:nvPr>
        </p:nvSpPr>
        <p:spPr>
          <a:xfrm>
            <a:off x="311700" y="387525"/>
            <a:ext cx="8520600" cy="607800"/>
          </a:xfrm>
          <a:prstGeom prst="rect">
            <a:avLst/>
          </a:prstGeom>
        </p:spPr>
        <p:txBody>
          <a:bodyPr anchorCtr="0" anchor="t" bIns="91425" lIns="91425" rIns="91425" tIns="91425">
            <a:noAutofit/>
          </a:bodyPr>
          <a:lstStyle/>
          <a:p>
            <a:pPr lvl="0">
              <a:spcBef>
                <a:spcPts val="0"/>
              </a:spcBef>
              <a:buNone/>
            </a:pPr>
            <a:r>
              <a:rPr b="1" lang="en">
                <a:solidFill>
                  <a:srgbClr val="000000"/>
                </a:solidFill>
              </a:rPr>
              <a:t>LAW OF DEMAND</a:t>
            </a:r>
          </a:p>
        </p:txBody>
      </p:sp>
      <p:sp>
        <p:nvSpPr>
          <p:cNvPr id="172" name="Shape 172"/>
          <p:cNvSpPr txBox="1"/>
          <p:nvPr>
            <p:ph idx="1" type="body"/>
          </p:nvPr>
        </p:nvSpPr>
        <p:spPr>
          <a:xfrm>
            <a:off x="311700" y="1229875"/>
            <a:ext cx="8520600" cy="3339000"/>
          </a:xfrm>
          <a:prstGeom prst="rect">
            <a:avLst/>
          </a:prstGeom>
        </p:spPr>
        <p:txBody>
          <a:bodyPr anchorCtr="0" anchor="t" bIns="91425" lIns="91425" rIns="91425" tIns="91425">
            <a:noAutofit/>
          </a:bodyPr>
          <a:lstStyle/>
          <a:p>
            <a:pPr lvl="0" rtl="0">
              <a:lnSpc>
                <a:spcPct val="90000"/>
              </a:lnSpc>
              <a:spcBef>
                <a:spcPts val="1200"/>
              </a:spcBef>
              <a:spcAft>
                <a:spcPts val="200"/>
              </a:spcAft>
              <a:buNone/>
            </a:pPr>
            <a:r>
              <a:rPr lang="en">
                <a:solidFill>
                  <a:srgbClr val="1CADE4"/>
                </a:solidFill>
                <a:latin typeface="Arial"/>
                <a:ea typeface="Arial"/>
                <a:cs typeface="Arial"/>
                <a:sym typeface="Arial"/>
              </a:rPr>
              <a:t> 	</a:t>
            </a:r>
            <a:r>
              <a:rPr lang="en">
                <a:solidFill>
                  <a:srgbClr val="000000"/>
                </a:solidFill>
                <a:latin typeface="Arial"/>
                <a:ea typeface="Arial"/>
                <a:cs typeface="Arial"/>
                <a:sym typeface="Arial"/>
              </a:rPr>
              <a:t>It is normally depicted as an inverse relation of quantity demanded of and price ;the higher the price of the product, the less the consumer will demand.</a:t>
            </a:r>
          </a:p>
          <a:p>
            <a:pPr lvl="0" rtl="0">
              <a:lnSpc>
                <a:spcPct val="90000"/>
              </a:lnSpc>
              <a:spcBef>
                <a:spcPts val="1200"/>
              </a:spcBef>
              <a:spcAft>
                <a:spcPts val="200"/>
              </a:spcAft>
              <a:buNone/>
            </a:pPr>
            <a:r>
              <a:rPr lang="en">
                <a:solidFill>
                  <a:srgbClr val="000000"/>
                </a:solidFill>
                <a:latin typeface="Arial"/>
                <a:ea typeface="Arial"/>
                <a:cs typeface="Arial"/>
                <a:sym typeface="Arial"/>
              </a:rPr>
              <a:t>In our case, also the relation between quantity demanded and price is similar to this curve.</a:t>
            </a:r>
          </a:p>
          <a:p>
            <a:pPr lvl="0" rtl="0">
              <a:lnSpc>
                <a:spcPct val="90000"/>
              </a:lnSpc>
              <a:spcBef>
                <a:spcPts val="1200"/>
              </a:spcBef>
              <a:spcAft>
                <a:spcPts val="200"/>
              </a:spcAft>
              <a:buNone/>
            </a:pPr>
            <a:r>
              <a:t/>
            </a:r>
            <a:endParaRPr>
              <a:solidFill>
                <a:srgbClr val="000000"/>
              </a:solidFill>
              <a:latin typeface="Arial"/>
              <a:ea typeface="Arial"/>
              <a:cs typeface="Arial"/>
              <a:sym typeface="Arial"/>
            </a:endParaRPr>
          </a:p>
          <a:p>
            <a:pPr lvl="0">
              <a:spcBef>
                <a:spcPts val="0"/>
              </a:spcBef>
              <a:buNone/>
            </a:pPr>
            <a:r>
              <a:t/>
            </a:r>
            <a:endParaRPr/>
          </a:p>
        </p:txBody>
      </p:sp>
      <p:pic>
        <p:nvPicPr>
          <p:cNvPr id="173" name="Shape 173"/>
          <p:cNvPicPr preferRelativeResize="0"/>
          <p:nvPr/>
        </p:nvPicPr>
        <p:blipFill>
          <a:blip r:embed="rId3">
            <a:alphaModFix/>
          </a:blip>
          <a:stretch>
            <a:fillRect/>
          </a:stretch>
        </p:blipFill>
        <p:spPr>
          <a:xfrm>
            <a:off x="2479525" y="2752324"/>
            <a:ext cx="2826499" cy="2054925"/>
          </a:xfrm>
          <a:prstGeom prst="rect">
            <a:avLst/>
          </a:prstGeom>
          <a:noFill/>
          <a:ln>
            <a:noFill/>
          </a:ln>
        </p:spPr>
      </p:pic>
      <p:sp>
        <p:nvSpPr>
          <p:cNvPr id="174" name="Shape 174"/>
          <p:cNvSpPr txBox="1"/>
          <p:nvPr/>
        </p:nvSpPr>
        <p:spPr>
          <a:xfrm>
            <a:off x="4275225" y="4633875"/>
            <a:ext cx="964800" cy="154500"/>
          </a:xfrm>
          <a:prstGeom prst="rect">
            <a:avLst/>
          </a:prstGeom>
          <a:solidFill>
            <a:schemeClr val="lt1"/>
          </a:solidFill>
          <a:ln>
            <a:noFill/>
          </a:ln>
        </p:spPr>
        <p:txBody>
          <a:bodyPr anchorCtr="0" anchor="t" bIns="91425" lIns="91425" rIns="91425" tIns="91425">
            <a:noAutofit/>
          </a:bodyPr>
          <a:lstStyle/>
          <a:p>
            <a:pPr lvl="0">
              <a:spcBef>
                <a:spcPts val="0"/>
              </a:spcBef>
              <a:buNone/>
            </a:pPr>
            <a:r>
              <a:t/>
            </a:r>
            <a:endParaRPr/>
          </a:p>
        </p:txBody>
      </p:sp>
      <p:sp>
        <p:nvSpPr>
          <p:cNvPr id="175" name="Shape 175"/>
          <p:cNvSpPr txBox="1"/>
          <p:nvPr/>
        </p:nvSpPr>
        <p:spPr>
          <a:xfrm>
            <a:off x="4322425" y="4633875"/>
            <a:ext cx="84900" cy="75600"/>
          </a:xfrm>
          <a:prstGeom prst="rect">
            <a:avLst/>
          </a:prstGeom>
          <a:noFill/>
          <a:ln>
            <a:noFill/>
          </a:ln>
        </p:spPr>
        <p:txBody>
          <a:bodyPr anchorCtr="0" anchor="t" bIns="91425" lIns="91425" rIns="91425" tIns="91425">
            <a:noAutofit/>
          </a:bodyPr>
          <a:lstStyle/>
          <a:p>
            <a:pPr lvl="0">
              <a:spcBef>
                <a:spcPts val="0"/>
              </a:spcBef>
              <a:buNone/>
            </a:pPr>
            <a:r>
              <a:t/>
            </a:r>
            <a:endParaRPr/>
          </a:p>
        </p:txBody>
      </p:sp>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9" name="Shape 179"/>
        <p:cNvGrpSpPr/>
        <p:nvPr/>
      </p:nvGrpSpPr>
      <p:grpSpPr>
        <a:xfrm>
          <a:off x="0" y="0"/>
          <a:ext cx="0" cy="0"/>
          <a:chOff x="0" y="0"/>
          <a:chExt cx="0" cy="0"/>
        </a:xfrm>
      </p:grpSpPr>
      <p:sp>
        <p:nvSpPr>
          <p:cNvPr id="180" name="Shape 180"/>
          <p:cNvSpPr txBox="1"/>
          <p:nvPr>
            <p:ph type="title"/>
          </p:nvPr>
        </p:nvSpPr>
        <p:spPr>
          <a:xfrm>
            <a:off x="311700" y="410000"/>
            <a:ext cx="8520600" cy="607800"/>
          </a:xfrm>
          <a:prstGeom prst="rect">
            <a:avLst/>
          </a:prstGeom>
        </p:spPr>
        <p:txBody>
          <a:bodyPr anchorCtr="0" anchor="t" bIns="91425" lIns="91425" rIns="91425" tIns="91425">
            <a:noAutofit/>
          </a:bodyPr>
          <a:lstStyle/>
          <a:p>
            <a:pPr lvl="0" rtl="0">
              <a:spcBef>
                <a:spcPts val="0"/>
              </a:spcBef>
              <a:buNone/>
            </a:pPr>
            <a:r>
              <a:rPr b="1" lang="en" sz="2400">
                <a:solidFill>
                  <a:srgbClr val="0D0D0D"/>
                </a:solidFill>
              </a:rPr>
              <a:t>DEMAND ANALYSIS (PER HOUR):</a:t>
            </a:r>
          </a:p>
          <a:p>
            <a:pPr lvl="0" rtl="0">
              <a:spcBef>
                <a:spcPts val="0"/>
              </a:spcBef>
              <a:buNone/>
            </a:pPr>
            <a:r>
              <a:t/>
            </a:r>
            <a:endParaRPr b="1" sz="2400">
              <a:solidFill>
                <a:srgbClr val="0D0D0D"/>
              </a:solidFill>
              <a:latin typeface="Arial"/>
              <a:ea typeface="Arial"/>
              <a:cs typeface="Arial"/>
              <a:sym typeface="Arial"/>
            </a:endParaRPr>
          </a:p>
          <a:p>
            <a:pPr lvl="0" rtl="0">
              <a:spcBef>
                <a:spcPts val="0"/>
              </a:spcBef>
              <a:buNone/>
            </a:pPr>
            <a:r>
              <a:rPr b="1" lang="en" sz="2400">
                <a:solidFill>
                  <a:srgbClr val="0D0D0D"/>
                </a:solidFill>
                <a:latin typeface="Arial"/>
                <a:ea typeface="Arial"/>
                <a:cs typeface="Arial"/>
                <a:sym typeface="Arial"/>
              </a:rPr>
              <a:t> </a:t>
            </a:r>
          </a:p>
        </p:txBody>
      </p:sp>
      <p:pic>
        <p:nvPicPr>
          <p:cNvPr id="181" name="Shape 181"/>
          <p:cNvPicPr preferRelativeResize="0"/>
          <p:nvPr/>
        </p:nvPicPr>
        <p:blipFill rotWithShape="1">
          <a:blip r:embed="rId3">
            <a:alphaModFix/>
          </a:blip>
          <a:srcRect b="0" l="0" r="8525" t="15959"/>
          <a:stretch/>
        </p:blipFill>
        <p:spPr>
          <a:xfrm>
            <a:off x="623400" y="1269599"/>
            <a:ext cx="7691902" cy="3452649"/>
          </a:xfrm>
          <a:prstGeom prst="rect">
            <a:avLst/>
          </a:prstGeom>
          <a:noFill/>
          <a:ln>
            <a:noFill/>
          </a:ln>
        </p:spPr>
      </p:pic>
    </p:spTree>
  </p:cSld>
  <p:clrMapOvr>
    <a:masterClrMapping/>
  </p:clrMapOvr>
  <p:transition spd="slow">
    <p:cut/>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5" name="Shape 185"/>
        <p:cNvGrpSpPr/>
        <p:nvPr/>
      </p:nvGrpSpPr>
      <p:grpSpPr>
        <a:xfrm>
          <a:off x="0" y="0"/>
          <a:ext cx="0" cy="0"/>
          <a:chOff x="0" y="0"/>
          <a:chExt cx="0" cy="0"/>
        </a:xfrm>
      </p:grpSpPr>
      <p:sp>
        <p:nvSpPr>
          <p:cNvPr id="186" name="Shape 186"/>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b="1" lang="en">
                <a:solidFill>
                  <a:srgbClr val="000000"/>
                </a:solidFill>
              </a:rPr>
              <a:t>DEMAND ANALYSIS (PER MONTH) :</a:t>
            </a:r>
          </a:p>
        </p:txBody>
      </p:sp>
      <p:pic>
        <p:nvPicPr>
          <p:cNvPr id="187" name="Shape 187"/>
          <p:cNvPicPr preferRelativeResize="0"/>
          <p:nvPr/>
        </p:nvPicPr>
        <p:blipFill>
          <a:blip r:embed="rId3">
            <a:alphaModFix/>
          </a:blip>
          <a:stretch>
            <a:fillRect/>
          </a:stretch>
        </p:blipFill>
        <p:spPr>
          <a:xfrm>
            <a:off x="62275" y="1017800"/>
            <a:ext cx="7447498" cy="3776999"/>
          </a:xfrm>
          <a:prstGeom prst="rect">
            <a:avLst/>
          </a:prstGeom>
          <a:noFill/>
          <a:ln>
            <a:noFill/>
          </a:ln>
        </p:spPr>
      </p:pic>
    </p:spTree>
  </p:cSld>
  <p:clrMapOvr>
    <a:masterClrMapping/>
  </p:clrMapOvr>
  <p:transition spd="slow">
    <p:cut/>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1" name="Shape 191"/>
        <p:cNvGrpSpPr/>
        <p:nvPr/>
      </p:nvGrpSpPr>
      <p:grpSpPr>
        <a:xfrm>
          <a:off x="0" y="0"/>
          <a:ext cx="0" cy="0"/>
          <a:chOff x="0" y="0"/>
          <a:chExt cx="0" cy="0"/>
        </a:xfrm>
      </p:grpSpPr>
      <p:sp>
        <p:nvSpPr>
          <p:cNvPr id="192" name="Shape 192"/>
          <p:cNvSpPr txBox="1"/>
          <p:nvPr>
            <p:ph type="title"/>
          </p:nvPr>
        </p:nvSpPr>
        <p:spPr>
          <a:xfrm>
            <a:off x="311700" y="410000"/>
            <a:ext cx="8520600" cy="607800"/>
          </a:xfrm>
          <a:prstGeom prst="rect">
            <a:avLst/>
          </a:prstGeom>
        </p:spPr>
        <p:txBody>
          <a:bodyPr anchorCtr="0" anchor="t" bIns="91425" lIns="91425" rIns="91425" tIns="91425">
            <a:noAutofit/>
          </a:bodyPr>
          <a:lstStyle/>
          <a:p>
            <a:pPr lvl="0" rtl="0">
              <a:lnSpc>
                <a:spcPct val="115000"/>
              </a:lnSpc>
              <a:spcBef>
                <a:spcPts val="0"/>
              </a:spcBef>
              <a:spcAft>
                <a:spcPts val="1600"/>
              </a:spcAft>
              <a:buNone/>
            </a:pPr>
            <a:r>
              <a:rPr b="1" lang="en" sz="2000">
                <a:solidFill>
                  <a:srgbClr val="0D0D0D"/>
                </a:solidFill>
                <a:latin typeface="Arial"/>
                <a:ea typeface="Arial"/>
                <a:cs typeface="Arial"/>
                <a:sym typeface="Arial"/>
              </a:rPr>
              <a:t>FACTORS AFFECTING DEMAND  OF MAGGI IN STALLS:</a:t>
            </a:r>
          </a:p>
          <a:p>
            <a:pPr lvl="0">
              <a:spcBef>
                <a:spcPts val="0"/>
              </a:spcBef>
              <a:buNone/>
            </a:pPr>
            <a:r>
              <a:t/>
            </a:r>
            <a:endParaRPr sz="1800">
              <a:solidFill>
                <a:srgbClr val="0D0D0D"/>
              </a:solidFill>
              <a:latin typeface="Arial"/>
              <a:ea typeface="Arial"/>
              <a:cs typeface="Arial"/>
              <a:sym typeface="Arial"/>
            </a:endParaRPr>
          </a:p>
        </p:txBody>
      </p:sp>
      <p:sp>
        <p:nvSpPr>
          <p:cNvPr id="193" name="Shape 193"/>
          <p:cNvSpPr txBox="1"/>
          <p:nvPr>
            <p:ph idx="1" type="body"/>
          </p:nvPr>
        </p:nvSpPr>
        <p:spPr>
          <a:xfrm>
            <a:off x="387900" y="1229875"/>
            <a:ext cx="8520600" cy="3339000"/>
          </a:xfrm>
          <a:prstGeom prst="rect">
            <a:avLst/>
          </a:prstGeom>
        </p:spPr>
        <p:txBody>
          <a:bodyPr anchorCtr="0" anchor="t" bIns="91425" lIns="91425" rIns="91425" tIns="91425">
            <a:noAutofit/>
          </a:bodyPr>
          <a:lstStyle/>
          <a:p>
            <a:pPr lvl="0" rtl="0">
              <a:lnSpc>
                <a:spcPct val="90000"/>
              </a:lnSpc>
              <a:spcBef>
                <a:spcPts val="1200"/>
              </a:spcBef>
              <a:spcAft>
                <a:spcPts val="200"/>
              </a:spcAft>
              <a:buNone/>
            </a:pPr>
            <a:r>
              <a:rPr b="1" lang="en">
                <a:solidFill>
                  <a:srgbClr val="000000"/>
                </a:solidFill>
                <a:latin typeface="Arial"/>
                <a:ea typeface="Arial"/>
                <a:cs typeface="Arial"/>
                <a:sym typeface="Arial"/>
              </a:rPr>
              <a:t>1.Price of relative goods: </a:t>
            </a:r>
            <a:r>
              <a:rPr lang="en">
                <a:solidFill>
                  <a:srgbClr val="000000"/>
                </a:solidFill>
                <a:latin typeface="Arial"/>
                <a:ea typeface="Arial"/>
                <a:cs typeface="Arial"/>
                <a:sym typeface="Arial"/>
              </a:rPr>
              <a:t>Demand for maggi is also influenced by the change in price of relative goods.Relative goods includes : </a:t>
            </a:r>
          </a:p>
          <a:p>
            <a:pPr lvl="0" rtl="0">
              <a:lnSpc>
                <a:spcPct val="90000"/>
              </a:lnSpc>
              <a:spcBef>
                <a:spcPts val="1200"/>
              </a:spcBef>
              <a:spcAft>
                <a:spcPts val="200"/>
              </a:spcAft>
              <a:buNone/>
            </a:pPr>
            <a:r>
              <a:rPr lang="en">
                <a:solidFill>
                  <a:srgbClr val="1CADE4"/>
                </a:solidFill>
                <a:latin typeface="Arial"/>
                <a:ea typeface="Arial"/>
                <a:cs typeface="Arial"/>
                <a:sym typeface="Arial"/>
              </a:rPr>
              <a:t> </a:t>
            </a:r>
            <a:r>
              <a:rPr lang="en">
                <a:solidFill>
                  <a:srgbClr val="000000"/>
                </a:solidFill>
                <a:latin typeface="Arial"/>
                <a:ea typeface="Arial"/>
                <a:cs typeface="Arial"/>
                <a:sym typeface="Arial"/>
              </a:rPr>
              <a:t>1) Substitute </a:t>
            </a:r>
          </a:p>
          <a:p>
            <a:pPr lvl="0" rtl="0">
              <a:lnSpc>
                <a:spcPct val="90000"/>
              </a:lnSpc>
              <a:spcBef>
                <a:spcPts val="1200"/>
              </a:spcBef>
              <a:spcAft>
                <a:spcPts val="200"/>
              </a:spcAft>
              <a:buNone/>
            </a:pPr>
            <a:r>
              <a:rPr lang="en">
                <a:solidFill>
                  <a:srgbClr val="1CADE4"/>
                </a:solidFill>
                <a:latin typeface="Arial"/>
                <a:ea typeface="Arial"/>
                <a:cs typeface="Arial"/>
                <a:sym typeface="Arial"/>
              </a:rPr>
              <a:t> </a:t>
            </a:r>
            <a:r>
              <a:rPr lang="en">
                <a:solidFill>
                  <a:srgbClr val="000000"/>
                </a:solidFill>
                <a:latin typeface="Arial"/>
                <a:ea typeface="Arial"/>
                <a:cs typeface="Arial"/>
                <a:sym typeface="Arial"/>
              </a:rPr>
              <a:t>2) Complimentary</a:t>
            </a:r>
          </a:p>
          <a:p>
            <a:pPr lvl="0" rtl="0">
              <a:lnSpc>
                <a:spcPct val="90000"/>
              </a:lnSpc>
              <a:spcBef>
                <a:spcPts val="1200"/>
              </a:spcBef>
              <a:spcAft>
                <a:spcPts val="200"/>
              </a:spcAft>
              <a:buNone/>
            </a:pPr>
            <a:r>
              <a:rPr lang="en">
                <a:solidFill>
                  <a:srgbClr val="000000"/>
                </a:solidFill>
                <a:latin typeface="Arial"/>
                <a:ea typeface="Arial"/>
                <a:cs typeface="Arial"/>
                <a:sym typeface="Arial"/>
              </a:rPr>
              <a:t>In our case there can be no substitute and  complimentary of maggi.</a:t>
            </a:r>
          </a:p>
          <a:p>
            <a:pPr lvl="0" rtl="0">
              <a:spcBef>
                <a:spcPts val="0"/>
              </a:spcBef>
              <a:buNone/>
            </a:pPr>
            <a:r>
              <a:t/>
            </a:r>
            <a:endParaRPr>
              <a:solidFill>
                <a:srgbClr val="0D0D0D"/>
              </a:solidFill>
              <a:latin typeface="Arial"/>
              <a:ea typeface="Arial"/>
              <a:cs typeface="Arial"/>
              <a:sym typeface="Arial"/>
            </a:endParaRPr>
          </a:p>
        </p:txBody>
      </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9" name="Shape 89"/>
        <p:cNvGrpSpPr/>
        <p:nvPr/>
      </p:nvGrpSpPr>
      <p:grpSpPr>
        <a:xfrm>
          <a:off x="0" y="0"/>
          <a:ext cx="0" cy="0"/>
          <a:chOff x="0" y="0"/>
          <a:chExt cx="0" cy="0"/>
        </a:xfrm>
      </p:grpSpPr>
      <p:pic>
        <p:nvPicPr>
          <p:cNvPr id="90" name="Shape 90"/>
          <p:cNvPicPr preferRelativeResize="0"/>
          <p:nvPr/>
        </p:nvPicPr>
        <p:blipFill>
          <a:blip r:embed="rId3">
            <a:alphaModFix/>
          </a:blip>
          <a:stretch>
            <a:fillRect/>
          </a:stretch>
        </p:blipFill>
        <p:spPr>
          <a:xfrm>
            <a:off x="0" y="0"/>
            <a:ext cx="9143999" cy="4895898"/>
          </a:xfrm>
          <a:prstGeom prst="rect">
            <a:avLst/>
          </a:prstGeom>
          <a:noFill/>
          <a:ln>
            <a:noFill/>
          </a:ln>
        </p:spPr>
      </p:pic>
    </p:spTree>
  </p:cSld>
  <p:clrMapOvr>
    <a:masterClrMapping/>
  </p:clrMapOvr>
  <p:transition spd="slow">
    <p:cut/>
  </p:transition>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7" name="Shape 197"/>
        <p:cNvGrpSpPr/>
        <p:nvPr/>
      </p:nvGrpSpPr>
      <p:grpSpPr>
        <a:xfrm>
          <a:off x="0" y="0"/>
          <a:ext cx="0" cy="0"/>
          <a:chOff x="0" y="0"/>
          <a:chExt cx="0" cy="0"/>
        </a:xfrm>
      </p:grpSpPr>
      <p:sp>
        <p:nvSpPr>
          <p:cNvPr id="198" name="Shape 198"/>
          <p:cNvSpPr txBox="1"/>
          <p:nvPr>
            <p:ph idx="1" type="body"/>
          </p:nvPr>
        </p:nvSpPr>
        <p:spPr>
          <a:xfrm>
            <a:off x="311700" y="360150"/>
            <a:ext cx="8520600" cy="4208700"/>
          </a:xfrm>
          <a:prstGeom prst="rect">
            <a:avLst/>
          </a:prstGeom>
        </p:spPr>
        <p:txBody>
          <a:bodyPr anchorCtr="0" anchor="t" bIns="91425" lIns="91425" rIns="91425" tIns="91425">
            <a:noAutofit/>
          </a:bodyPr>
          <a:lstStyle/>
          <a:p>
            <a:pPr lvl="0" rtl="0">
              <a:lnSpc>
                <a:spcPct val="90000"/>
              </a:lnSpc>
              <a:spcBef>
                <a:spcPts val="1200"/>
              </a:spcBef>
              <a:spcAft>
                <a:spcPts val="200"/>
              </a:spcAft>
              <a:buNone/>
            </a:pPr>
            <a:r>
              <a:rPr lang="en" sz="2000">
                <a:solidFill>
                  <a:srgbClr val="1CADE4"/>
                </a:solidFill>
                <a:latin typeface="Arial"/>
                <a:ea typeface="Arial"/>
                <a:cs typeface="Arial"/>
                <a:sym typeface="Arial"/>
              </a:rPr>
              <a:t> </a:t>
            </a:r>
            <a:r>
              <a:rPr b="1" lang="en" sz="2000">
                <a:solidFill>
                  <a:srgbClr val="000000"/>
                </a:solidFill>
                <a:latin typeface="Arial"/>
                <a:ea typeface="Arial"/>
                <a:cs typeface="Arial"/>
                <a:sym typeface="Arial"/>
              </a:rPr>
              <a:t>RELATED GOODS AND QUANTITY</a:t>
            </a:r>
          </a:p>
          <a:p>
            <a:pPr lvl="0" rtl="0">
              <a:lnSpc>
                <a:spcPct val="90000"/>
              </a:lnSpc>
              <a:spcBef>
                <a:spcPts val="1200"/>
              </a:spcBef>
              <a:spcAft>
                <a:spcPts val="200"/>
              </a:spcAft>
              <a:buNone/>
            </a:pPr>
            <a:r>
              <a:rPr lang="en" sz="2000">
                <a:solidFill>
                  <a:srgbClr val="1CADE4"/>
                </a:solidFill>
                <a:latin typeface="Arial"/>
                <a:ea typeface="Arial"/>
                <a:cs typeface="Arial"/>
                <a:sym typeface="Arial"/>
              </a:rPr>
              <a:t> </a:t>
            </a:r>
            <a:r>
              <a:rPr lang="en" sz="2000" u="sng">
                <a:solidFill>
                  <a:srgbClr val="000000"/>
                </a:solidFill>
                <a:latin typeface="Arial"/>
                <a:ea typeface="Arial"/>
                <a:cs typeface="Arial"/>
                <a:sym typeface="Arial"/>
              </a:rPr>
              <a:t>Stall 1 - </a:t>
            </a:r>
            <a:r>
              <a:rPr lang="en" sz="2000">
                <a:solidFill>
                  <a:srgbClr val="000000"/>
                </a:solidFill>
                <a:latin typeface="Arial"/>
                <a:ea typeface="Arial"/>
                <a:cs typeface="Arial"/>
                <a:sym typeface="Arial"/>
              </a:rPr>
              <a:t> Did not increase any prices because changing the menu would cost him loss.</a:t>
            </a:r>
          </a:p>
          <a:p>
            <a:pPr lvl="0" rtl="0">
              <a:lnSpc>
                <a:spcPct val="90000"/>
              </a:lnSpc>
              <a:spcBef>
                <a:spcPts val="1200"/>
              </a:spcBef>
              <a:spcAft>
                <a:spcPts val="200"/>
              </a:spcAft>
              <a:buNone/>
            </a:pPr>
            <a:r>
              <a:rPr lang="en" sz="2000">
                <a:solidFill>
                  <a:srgbClr val="1CADE4"/>
                </a:solidFill>
                <a:latin typeface="Arial"/>
                <a:ea typeface="Arial"/>
                <a:cs typeface="Arial"/>
                <a:sym typeface="Arial"/>
              </a:rPr>
              <a:t> </a:t>
            </a:r>
            <a:r>
              <a:rPr lang="en" sz="2000" u="sng">
                <a:solidFill>
                  <a:srgbClr val="000000"/>
                </a:solidFill>
                <a:latin typeface="Arial"/>
                <a:ea typeface="Arial"/>
                <a:cs typeface="Arial"/>
                <a:sym typeface="Arial"/>
              </a:rPr>
              <a:t>Stall 2 - </a:t>
            </a:r>
            <a:r>
              <a:rPr lang="en" sz="2000">
                <a:solidFill>
                  <a:srgbClr val="000000"/>
                </a:solidFill>
                <a:latin typeface="Arial"/>
                <a:ea typeface="Arial"/>
                <a:cs typeface="Arial"/>
                <a:sym typeface="Arial"/>
              </a:rPr>
              <a:t> Had increased prices with the increase in the price of the related goods like tomatoes capsicum and onions from 30 rupees to 40 rupees keeping the quantity same.</a:t>
            </a:r>
          </a:p>
          <a:p>
            <a:pPr lvl="0" rtl="0">
              <a:lnSpc>
                <a:spcPct val="90000"/>
              </a:lnSpc>
              <a:spcBef>
                <a:spcPts val="1200"/>
              </a:spcBef>
              <a:spcAft>
                <a:spcPts val="200"/>
              </a:spcAft>
              <a:buNone/>
            </a:pPr>
            <a:r>
              <a:rPr lang="en" sz="2000" u="sng">
                <a:solidFill>
                  <a:srgbClr val="1CADE4"/>
                </a:solidFill>
                <a:latin typeface="Arial"/>
                <a:ea typeface="Arial"/>
                <a:cs typeface="Arial"/>
                <a:sym typeface="Arial"/>
              </a:rPr>
              <a:t> </a:t>
            </a:r>
            <a:r>
              <a:rPr lang="en" sz="2000" u="sng">
                <a:solidFill>
                  <a:srgbClr val="000000"/>
                </a:solidFill>
                <a:latin typeface="Arial"/>
                <a:ea typeface="Arial"/>
                <a:cs typeface="Arial"/>
                <a:sym typeface="Arial"/>
              </a:rPr>
              <a:t>Stall 3 - </a:t>
            </a:r>
            <a:r>
              <a:rPr lang="en" sz="2000">
                <a:solidFill>
                  <a:srgbClr val="000000"/>
                </a:solidFill>
                <a:latin typeface="Arial"/>
                <a:ea typeface="Arial"/>
                <a:cs typeface="Arial"/>
                <a:sym typeface="Arial"/>
              </a:rPr>
              <a:t> The same price since last 4 years.</a:t>
            </a:r>
          </a:p>
          <a:p>
            <a:pPr lvl="0" rtl="0">
              <a:lnSpc>
                <a:spcPct val="90000"/>
              </a:lnSpc>
              <a:spcBef>
                <a:spcPts val="1200"/>
              </a:spcBef>
              <a:spcAft>
                <a:spcPts val="200"/>
              </a:spcAft>
              <a:buNone/>
            </a:pPr>
            <a:r>
              <a:rPr lang="en" sz="2000" u="sng">
                <a:solidFill>
                  <a:srgbClr val="1CADE4"/>
                </a:solidFill>
                <a:latin typeface="Arial"/>
                <a:ea typeface="Arial"/>
                <a:cs typeface="Arial"/>
                <a:sym typeface="Arial"/>
              </a:rPr>
              <a:t> </a:t>
            </a:r>
            <a:r>
              <a:rPr lang="en" sz="2000" u="sng">
                <a:solidFill>
                  <a:srgbClr val="000000"/>
                </a:solidFill>
                <a:latin typeface="Arial"/>
                <a:ea typeface="Arial"/>
                <a:cs typeface="Arial"/>
                <a:sym typeface="Arial"/>
              </a:rPr>
              <a:t>Stall 4 - </a:t>
            </a:r>
            <a:r>
              <a:rPr lang="en" sz="2000">
                <a:solidFill>
                  <a:srgbClr val="000000"/>
                </a:solidFill>
                <a:latin typeface="Arial"/>
                <a:ea typeface="Arial"/>
                <a:cs typeface="Arial"/>
                <a:sym typeface="Arial"/>
              </a:rPr>
              <a:t>  Increases the prices of Maggi only if the price of maggi(packet) increases.</a:t>
            </a:r>
          </a:p>
          <a:p>
            <a:pPr lvl="0" rtl="0">
              <a:spcBef>
                <a:spcPts val="0"/>
              </a:spcBef>
              <a:buNone/>
            </a:pPr>
            <a:r>
              <a:t/>
            </a:r>
            <a:endParaRPr/>
          </a:p>
        </p:txBody>
      </p:sp>
    </p:spTree>
  </p:cSld>
  <p:clrMapOvr>
    <a:masterClrMapping/>
  </p:clrMapOvr>
  <p:transition spd="slow">
    <p:cut/>
  </p:transition>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2" name="Shape 202"/>
        <p:cNvGrpSpPr/>
        <p:nvPr/>
      </p:nvGrpSpPr>
      <p:grpSpPr>
        <a:xfrm>
          <a:off x="0" y="0"/>
          <a:ext cx="0" cy="0"/>
          <a:chOff x="0" y="0"/>
          <a:chExt cx="0" cy="0"/>
        </a:xfrm>
      </p:grpSpPr>
      <p:sp>
        <p:nvSpPr>
          <p:cNvPr id="203" name="Shape 203"/>
          <p:cNvSpPr txBox="1"/>
          <p:nvPr>
            <p:ph idx="1" type="body"/>
          </p:nvPr>
        </p:nvSpPr>
        <p:spPr>
          <a:xfrm>
            <a:off x="311700" y="270125"/>
            <a:ext cx="8520600" cy="4298700"/>
          </a:xfrm>
          <a:prstGeom prst="rect">
            <a:avLst/>
          </a:prstGeom>
        </p:spPr>
        <p:txBody>
          <a:bodyPr anchorCtr="0" anchor="t" bIns="91425" lIns="91425" rIns="91425" tIns="91425">
            <a:noAutofit/>
          </a:bodyPr>
          <a:lstStyle/>
          <a:p>
            <a:pPr lvl="0" rtl="0">
              <a:lnSpc>
                <a:spcPct val="90000"/>
              </a:lnSpc>
              <a:spcBef>
                <a:spcPts val="1200"/>
              </a:spcBef>
              <a:spcAft>
                <a:spcPts val="200"/>
              </a:spcAft>
              <a:buNone/>
            </a:pPr>
            <a:r>
              <a:rPr b="1" lang="en" sz="2000">
                <a:solidFill>
                  <a:srgbClr val="000000"/>
                </a:solidFill>
                <a:latin typeface="Arial"/>
                <a:ea typeface="Arial"/>
                <a:cs typeface="Arial"/>
                <a:sym typeface="Arial"/>
              </a:rPr>
              <a:t>2.	INCOME OF THE CONSUMER</a:t>
            </a:r>
          </a:p>
          <a:p>
            <a:pPr lvl="0" rtl="0">
              <a:lnSpc>
                <a:spcPct val="90000"/>
              </a:lnSpc>
              <a:spcBef>
                <a:spcPts val="1200"/>
              </a:spcBef>
              <a:spcAft>
                <a:spcPts val="200"/>
              </a:spcAft>
              <a:buNone/>
            </a:pPr>
            <a:r>
              <a:rPr lang="en" sz="2000">
                <a:solidFill>
                  <a:srgbClr val="1CADE4"/>
                </a:solidFill>
                <a:latin typeface="Arial"/>
                <a:ea typeface="Arial"/>
                <a:cs typeface="Arial"/>
                <a:sym typeface="Arial"/>
              </a:rPr>
              <a:t> </a:t>
            </a:r>
            <a:r>
              <a:rPr lang="en" sz="2000">
                <a:solidFill>
                  <a:srgbClr val="000000"/>
                </a:solidFill>
                <a:latin typeface="Arial"/>
                <a:ea typeface="Arial"/>
                <a:cs typeface="Arial"/>
                <a:sym typeface="Arial"/>
              </a:rPr>
              <a:t>There is a direct relationship between income of consumer and demand. In our case majority consumers are the students . Thus they do not have an income instead they have their pocket money.</a:t>
            </a:r>
          </a:p>
          <a:p>
            <a:pPr lvl="0" rtl="0">
              <a:lnSpc>
                <a:spcPct val="90000"/>
              </a:lnSpc>
              <a:spcBef>
                <a:spcPts val="1200"/>
              </a:spcBef>
              <a:spcAft>
                <a:spcPts val="200"/>
              </a:spcAft>
              <a:buNone/>
            </a:pPr>
            <a:r>
              <a:t/>
            </a:r>
            <a:endParaRPr sz="2000">
              <a:solidFill>
                <a:srgbClr val="000000"/>
              </a:solidFill>
              <a:latin typeface="Arial"/>
              <a:ea typeface="Arial"/>
              <a:cs typeface="Arial"/>
              <a:sym typeface="Arial"/>
            </a:endParaRPr>
          </a:p>
          <a:p>
            <a:pPr lvl="0" rtl="0">
              <a:lnSpc>
                <a:spcPct val="90000"/>
              </a:lnSpc>
              <a:spcBef>
                <a:spcPts val="1200"/>
              </a:spcBef>
              <a:spcAft>
                <a:spcPts val="200"/>
              </a:spcAft>
              <a:buNone/>
            </a:pPr>
            <a:r>
              <a:rPr b="1" lang="en" sz="2000">
                <a:solidFill>
                  <a:srgbClr val="000000"/>
                </a:solidFill>
                <a:latin typeface="Arial"/>
                <a:ea typeface="Arial"/>
                <a:cs typeface="Arial"/>
                <a:sym typeface="Arial"/>
              </a:rPr>
              <a:t>3.	TASTE AND PREFERENCES</a:t>
            </a:r>
          </a:p>
          <a:p>
            <a:pPr lvl="0" rtl="0">
              <a:lnSpc>
                <a:spcPct val="90000"/>
              </a:lnSpc>
              <a:spcBef>
                <a:spcPts val="1200"/>
              </a:spcBef>
              <a:spcAft>
                <a:spcPts val="200"/>
              </a:spcAft>
              <a:buNone/>
            </a:pPr>
            <a:r>
              <a:rPr lang="en" sz="2000">
                <a:solidFill>
                  <a:srgbClr val="1CADE4"/>
                </a:solidFill>
                <a:latin typeface="Arial"/>
                <a:ea typeface="Arial"/>
                <a:cs typeface="Arial"/>
                <a:sym typeface="Arial"/>
              </a:rPr>
              <a:t> </a:t>
            </a:r>
            <a:r>
              <a:rPr lang="en" sz="2000">
                <a:solidFill>
                  <a:srgbClr val="000000"/>
                </a:solidFill>
                <a:latin typeface="Arial"/>
                <a:ea typeface="Arial"/>
                <a:cs typeface="Arial"/>
                <a:sym typeface="Arial"/>
              </a:rPr>
              <a:t>Taste and preferences of the consumers also influence the demand to greater extent. The regular customers prefer fixed stalls but new customers try new stalls after the recommendation from their friends.</a:t>
            </a:r>
          </a:p>
          <a:p>
            <a:pPr lvl="0">
              <a:spcBef>
                <a:spcPts val="0"/>
              </a:spcBef>
              <a:buNone/>
            </a:pPr>
            <a:r>
              <a:t/>
            </a:r>
            <a:endParaRPr/>
          </a:p>
        </p:txBody>
      </p:sp>
    </p:spTree>
  </p:cSld>
  <p:clrMapOvr>
    <a:masterClrMapping/>
  </p:clrMapOvr>
  <p:transition spd="slow">
    <p:cut/>
  </p:transition>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7" name="Shape 207"/>
        <p:cNvGrpSpPr/>
        <p:nvPr/>
      </p:nvGrpSpPr>
      <p:grpSpPr>
        <a:xfrm>
          <a:off x="0" y="0"/>
          <a:ext cx="0" cy="0"/>
          <a:chOff x="0" y="0"/>
          <a:chExt cx="0" cy="0"/>
        </a:xfrm>
      </p:grpSpPr>
      <p:sp>
        <p:nvSpPr>
          <p:cNvPr id="208" name="Shape 208"/>
          <p:cNvSpPr txBox="1"/>
          <p:nvPr>
            <p:ph idx="1" type="body"/>
          </p:nvPr>
        </p:nvSpPr>
        <p:spPr>
          <a:xfrm>
            <a:off x="311700" y="99450"/>
            <a:ext cx="8520600" cy="4944600"/>
          </a:xfrm>
          <a:prstGeom prst="rect">
            <a:avLst/>
          </a:prstGeom>
        </p:spPr>
        <p:txBody>
          <a:bodyPr anchorCtr="0" anchor="t" bIns="91425" lIns="91425" rIns="91425" tIns="91425">
            <a:noAutofit/>
          </a:bodyPr>
          <a:lstStyle/>
          <a:p>
            <a:pPr lvl="0" rtl="0">
              <a:lnSpc>
                <a:spcPct val="90000"/>
              </a:lnSpc>
              <a:spcBef>
                <a:spcPts val="1200"/>
              </a:spcBef>
              <a:spcAft>
                <a:spcPts val="200"/>
              </a:spcAft>
              <a:buNone/>
            </a:pPr>
            <a:r>
              <a:rPr lang="en" sz="2000">
                <a:solidFill>
                  <a:srgbClr val="000000"/>
                </a:solidFill>
                <a:latin typeface="Arial"/>
                <a:ea typeface="Arial"/>
                <a:cs typeface="Arial"/>
                <a:sym typeface="Arial"/>
              </a:rPr>
              <a:t> </a:t>
            </a:r>
            <a:r>
              <a:rPr b="1" lang="en" sz="2000">
                <a:solidFill>
                  <a:srgbClr val="000000"/>
                </a:solidFill>
                <a:latin typeface="Arial"/>
                <a:ea typeface="Arial"/>
                <a:cs typeface="Arial"/>
                <a:sym typeface="Arial"/>
              </a:rPr>
              <a:t>4.</a:t>
            </a:r>
            <a:r>
              <a:rPr lang="en" sz="2000">
                <a:solidFill>
                  <a:srgbClr val="000000"/>
                </a:solidFill>
                <a:latin typeface="Arial"/>
                <a:ea typeface="Arial"/>
                <a:cs typeface="Arial"/>
                <a:sym typeface="Arial"/>
              </a:rPr>
              <a:t>	</a:t>
            </a:r>
            <a:r>
              <a:rPr b="1" lang="en" sz="2000">
                <a:solidFill>
                  <a:srgbClr val="000000"/>
                </a:solidFill>
                <a:latin typeface="Arial"/>
                <a:ea typeface="Arial"/>
                <a:cs typeface="Arial"/>
                <a:sym typeface="Arial"/>
              </a:rPr>
              <a:t>GOVERNMENT POLICIES : </a:t>
            </a:r>
          </a:p>
          <a:p>
            <a:pPr lvl="0" rtl="0">
              <a:lnSpc>
                <a:spcPct val="90000"/>
              </a:lnSpc>
              <a:spcBef>
                <a:spcPts val="1200"/>
              </a:spcBef>
              <a:spcAft>
                <a:spcPts val="200"/>
              </a:spcAft>
              <a:buNone/>
            </a:pPr>
            <a:r>
              <a:rPr lang="en" sz="2000">
                <a:solidFill>
                  <a:srgbClr val="000000"/>
                </a:solidFill>
                <a:latin typeface="Arial"/>
                <a:ea typeface="Arial"/>
                <a:cs typeface="Arial"/>
                <a:sym typeface="Arial"/>
              </a:rPr>
              <a:t>As the study shows, there was a steep reduction in the demand of Maggi as before the maggi ban ,maggi sort of had a monopoly in the ready to make food market . But on june 4, 2015 , the Gujarat FDA, banned the noodles for 30 days after 27 out 39 samples were detected with objectionable level of metallic lead and msg.</a:t>
            </a:r>
          </a:p>
          <a:p>
            <a:pPr lvl="0" rtl="0">
              <a:lnSpc>
                <a:spcPct val="90000"/>
              </a:lnSpc>
              <a:spcBef>
                <a:spcPts val="1200"/>
              </a:spcBef>
              <a:spcAft>
                <a:spcPts val="200"/>
              </a:spcAft>
              <a:buNone/>
            </a:pPr>
            <a:r>
              <a:t/>
            </a:r>
            <a:endParaRPr sz="2000">
              <a:solidFill>
                <a:srgbClr val="000000"/>
              </a:solidFill>
              <a:latin typeface="Arial"/>
              <a:ea typeface="Arial"/>
              <a:cs typeface="Arial"/>
              <a:sym typeface="Arial"/>
            </a:endParaRPr>
          </a:p>
          <a:p>
            <a:pPr lvl="0" rtl="0">
              <a:lnSpc>
                <a:spcPct val="90000"/>
              </a:lnSpc>
              <a:spcBef>
                <a:spcPts val="1200"/>
              </a:spcBef>
              <a:spcAft>
                <a:spcPts val="200"/>
              </a:spcAft>
              <a:buNone/>
            </a:pPr>
            <a:r>
              <a:rPr b="1" lang="en" sz="2000">
                <a:solidFill>
                  <a:srgbClr val="000000"/>
                </a:solidFill>
                <a:latin typeface="Arial"/>
                <a:ea typeface="Arial"/>
                <a:cs typeface="Arial"/>
                <a:sym typeface="Arial"/>
              </a:rPr>
              <a:t>5.	TIME</a:t>
            </a:r>
          </a:p>
          <a:p>
            <a:pPr lvl="0" rtl="0">
              <a:lnSpc>
                <a:spcPct val="90000"/>
              </a:lnSpc>
              <a:spcBef>
                <a:spcPts val="1200"/>
              </a:spcBef>
              <a:spcAft>
                <a:spcPts val="200"/>
              </a:spcAft>
              <a:buNone/>
            </a:pPr>
            <a:r>
              <a:rPr lang="en" sz="2000">
                <a:solidFill>
                  <a:srgbClr val="1CADE4"/>
                </a:solidFill>
                <a:latin typeface="Arial"/>
                <a:ea typeface="Arial"/>
                <a:cs typeface="Arial"/>
                <a:sym typeface="Arial"/>
              </a:rPr>
              <a:t> </a:t>
            </a:r>
            <a:r>
              <a:rPr lang="en" sz="2000">
                <a:solidFill>
                  <a:srgbClr val="000000"/>
                </a:solidFill>
                <a:latin typeface="Arial"/>
                <a:ea typeface="Arial"/>
                <a:cs typeface="Arial"/>
                <a:sym typeface="Arial"/>
              </a:rPr>
              <a:t>Time is an important factor that affects the demand of Maggi e.g. the demand increases during the fest going in the nearby colleges, during winters and the beginning of the semesters. There is decrease in demand the vacations.</a:t>
            </a:r>
          </a:p>
          <a:p>
            <a:pPr lvl="0">
              <a:spcBef>
                <a:spcPts val="0"/>
              </a:spcBef>
              <a:buNone/>
            </a:pPr>
            <a:r>
              <a:t/>
            </a:r>
            <a:endParaRPr/>
          </a:p>
        </p:txBody>
      </p:sp>
    </p:spTree>
  </p:cSld>
  <p:clrMapOvr>
    <a:masterClrMapping/>
  </p:clrMapOvr>
  <p:transition spd="slow">
    <p:cut/>
  </p:transition>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2" name="Shape 212"/>
        <p:cNvGrpSpPr/>
        <p:nvPr/>
      </p:nvGrpSpPr>
      <p:grpSpPr>
        <a:xfrm>
          <a:off x="0" y="0"/>
          <a:ext cx="0" cy="0"/>
          <a:chOff x="0" y="0"/>
          <a:chExt cx="0" cy="0"/>
        </a:xfrm>
      </p:grpSpPr>
      <p:sp>
        <p:nvSpPr>
          <p:cNvPr id="213" name="Shape 213"/>
          <p:cNvSpPr txBox="1"/>
          <p:nvPr>
            <p:ph idx="1" type="body"/>
          </p:nvPr>
        </p:nvSpPr>
        <p:spPr>
          <a:xfrm>
            <a:off x="311700" y="382675"/>
            <a:ext cx="8520600" cy="4186200"/>
          </a:xfrm>
          <a:prstGeom prst="rect">
            <a:avLst/>
          </a:prstGeom>
        </p:spPr>
        <p:txBody>
          <a:bodyPr anchorCtr="0" anchor="t" bIns="91425" lIns="91425" rIns="91425" tIns="91425">
            <a:noAutofit/>
          </a:bodyPr>
          <a:lstStyle/>
          <a:p>
            <a:pPr lvl="0" rtl="0">
              <a:lnSpc>
                <a:spcPct val="90000"/>
              </a:lnSpc>
              <a:spcBef>
                <a:spcPts val="1200"/>
              </a:spcBef>
              <a:spcAft>
                <a:spcPts val="200"/>
              </a:spcAft>
              <a:buNone/>
            </a:pPr>
            <a:r>
              <a:rPr b="1" lang="en" sz="2000">
                <a:solidFill>
                  <a:srgbClr val="1CADE4"/>
                </a:solidFill>
                <a:latin typeface="Arial"/>
                <a:ea typeface="Arial"/>
                <a:cs typeface="Arial"/>
                <a:sym typeface="Arial"/>
              </a:rPr>
              <a:t>  </a:t>
            </a:r>
            <a:r>
              <a:rPr b="1" lang="en" sz="2000">
                <a:solidFill>
                  <a:srgbClr val="000000"/>
                </a:solidFill>
                <a:latin typeface="Arial"/>
                <a:ea typeface="Arial"/>
                <a:cs typeface="Arial"/>
                <a:sym typeface="Arial"/>
              </a:rPr>
              <a:t>6.	AGE GROUP OF THE POPULATION</a:t>
            </a:r>
          </a:p>
          <a:p>
            <a:pPr lvl="0" rtl="0">
              <a:lnSpc>
                <a:spcPct val="90000"/>
              </a:lnSpc>
              <a:spcBef>
                <a:spcPts val="1200"/>
              </a:spcBef>
              <a:spcAft>
                <a:spcPts val="200"/>
              </a:spcAft>
              <a:buNone/>
            </a:pPr>
            <a:r>
              <a:rPr lang="en" sz="2000">
                <a:solidFill>
                  <a:srgbClr val="1CADE4"/>
                </a:solidFill>
                <a:latin typeface="Arial"/>
                <a:ea typeface="Arial"/>
                <a:cs typeface="Arial"/>
                <a:sym typeface="Arial"/>
              </a:rPr>
              <a:t> </a:t>
            </a:r>
            <a:r>
              <a:rPr lang="en" sz="2000">
                <a:solidFill>
                  <a:srgbClr val="000000"/>
                </a:solidFill>
                <a:latin typeface="Arial"/>
                <a:ea typeface="Arial"/>
                <a:cs typeface="Arial"/>
                <a:sym typeface="Arial"/>
              </a:rPr>
              <a:t>This product is mostly liked by age group of teenagers and also adults so the age groups are affecting the demand of the product and by the increase in the population, the demand of the product also increases.</a:t>
            </a:r>
          </a:p>
          <a:p>
            <a:pPr lvl="0">
              <a:spcBef>
                <a:spcPts val="0"/>
              </a:spcBef>
              <a:buNone/>
            </a:pPr>
            <a:r>
              <a:t/>
            </a:r>
            <a:endParaRPr/>
          </a:p>
        </p:txBody>
      </p:sp>
    </p:spTree>
  </p:cSld>
  <p:clrMapOvr>
    <a:masterClrMapping/>
  </p:clrMapOvr>
  <p:transition spd="slow">
    <p:cut/>
  </p:transition>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7" name="Shape 217"/>
        <p:cNvGrpSpPr/>
        <p:nvPr/>
      </p:nvGrpSpPr>
      <p:grpSpPr>
        <a:xfrm>
          <a:off x="0" y="0"/>
          <a:ext cx="0" cy="0"/>
          <a:chOff x="0" y="0"/>
          <a:chExt cx="0" cy="0"/>
        </a:xfrm>
      </p:grpSpPr>
      <p:sp>
        <p:nvSpPr>
          <p:cNvPr id="218" name="Shape 218"/>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b="1" lang="en" sz="2000">
                <a:solidFill>
                  <a:srgbClr val="0D0D0D"/>
                </a:solidFill>
                <a:latin typeface="Arial"/>
                <a:ea typeface="Arial"/>
                <a:cs typeface="Arial"/>
                <a:sym typeface="Arial"/>
              </a:rPr>
              <a:t>SHIFT IN DEMAND CURVES</a:t>
            </a:r>
          </a:p>
        </p:txBody>
      </p:sp>
      <p:sp>
        <p:nvSpPr>
          <p:cNvPr id="219" name="Shape 219"/>
          <p:cNvSpPr txBox="1"/>
          <p:nvPr>
            <p:ph idx="1" type="body"/>
          </p:nvPr>
        </p:nvSpPr>
        <p:spPr>
          <a:xfrm>
            <a:off x="311700" y="1229875"/>
            <a:ext cx="8520600" cy="3339000"/>
          </a:xfrm>
          <a:prstGeom prst="rect">
            <a:avLst/>
          </a:prstGeom>
        </p:spPr>
        <p:txBody>
          <a:bodyPr anchorCtr="0" anchor="t" bIns="91425" lIns="91425" rIns="91425" tIns="91425">
            <a:noAutofit/>
          </a:bodyPr>
          <a:lstStyle/>
          <a:p>
            <a:pPr lvl="0" rtl="0">
              <a:spcBef>
                <a:spcPts val="0"/>
              </a:spcBef>
              <a:buNone/>
            </a:pPr>
            <a:r>
              <a:rPr lang="en" sz="2000">
                <a:solidFill>
                  <a:srgbClr val="000000"/>
                </a:solidFill>
                <a:latin typeface="Arial"/>
                <a:ea typeface="Arial"/>
                <a:cs typeface="Arial"/>
                <a:sym typeface="Arial"/>
              </a:rPr>
              <a:t>Shift in demand curves refers to the change in demand due to change in factors other than price.</a:t>
            </a:r>
          </a:p>
          <a:p>
            <a:pPr lvl="0" rtl="0">
              <a:spcBef>
                <a:spcPts val="0"/>
              </a:spcBef>
              <a:buNone/>
            </a:pPr>
            <a:r>
              <a:rPr lang="en" sz="2000">
                <a:solidFill>
                  <a:srgbClr val="000000"/>
                </a:solidFill>
                <a:latin typeface="Arial"/>
                <a:ea typeface="Arial"/>
                <a:cs typeface="Arial"/>
                <a:sym typeface="Arial"/>
              </a:rPr>
              <a:t>Shift can be of 2 types-</a:t>
            </a:r>
          </a:p>
          <a:p>
            <a:pPr lvl="0" rtl="0">
              <a:spcBef>
                <a:spcPts val="0"/>
              </a:spcBef>
              <a:buNone/>
            </a:pPr>
            <a:r>
              <a:rPr lang="en" sz="2000">
                <a:solidFill>
                  <a:srgbClr val="000000"/>
                </a:solidFill>
                <a:latin typeface="Arial"/>
                <a:ea typeface="Arial"/>
                <a:cs typeface="Arial"/>
                <a:sym typeface="Arial"/>
              </a:rPr>
              <a:t>1) Upward shift</a:t>
            </a:r>
          </a:p>
          <a:p>
            <a:pPr lvl="0" rtl="0">
              <a:spcBef>
                <a:spcPts val="0"/>
              </a:spcBef>
              <a:buNone/>
            </a:pPr>
            <a:r>
              <a:rPr lang="en" sz="2000">
                <a:solidFill>
                  <a:srgbClr val="000000"/>
                </a:solidFill>
                <a:latin typeface="Arial"/>
                <a:ea typeface="Arial"/>
                <a:cs typeface="Arial"/>
                <a:sym typeface="Arial"/>
              </a:rPr>
              <a:t>2) Downward shift</a:t>
            </a:r>
          </a:p>
          <a:p>
            <a:pPr lvl="0">
              <a:spcBef>
                <a:spcPts val="0"/>
              </a:spcBef>
              <a:buNone/>
            </a:pPr>
            <a:r>
              <a:t/>
            </a:r>
            <a:endParaRPr/>
          </a:p>
        </p:txBody>
      </p:sp>
    </p:spTree>
  </p:cSld>
  <p:clrMapOvr>
    <a:masterClrMapping/>
  </p:clrMapOvr>
  <p:transition spd="slow">
    <p:cut/>
  </p:transition>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3" name="Shape 223"/>
        <p:cNvGrpSpPr/>
        <p:nvPr/>
      </p:nvGrpSpPr>
      <p:grpSpPr>
        <a:xfrm>
          <a:off x="0" y="0"/>
          <a:ext cx="0" cy="0"/>
          <a:chOff x="0" y="0"/>
          <a:chExt cx="0" cy="0"/>
        </a:xfrm>
      </p:grpSpPr>
      <p:sp>
        <p:nvSpPr>
          <p:cNvPr id="224" name="Shape 224"/>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
              <a:t>Upward Shift</a:t>
            </a:r>
          </a:p>
        </p:txBody>
      </p:sp>
      <p:sp>
        <p:nvSpPr>
          <p:cNvPr id="225" name="Shape 225"/>
          <p:cNvSpPr txBox="1"/>
          <p:nvPr>
            <p:ph idx="1" type="body"/>
          </p:nvPr>
        </p:nvSpPr>
        <p:spPr>
          <a:xfrm>
            <a:off x="311700" y="1229875"/>
            <a:ext cx="8520600" cy="3839100"/>
          </a:xfrm>
          <a:prstGeom prst="rect">
            <a:avLst/>
          </a:prstGeom>
        </p:spPr>
        <p:txBody>
          <a:bodyPr anchorCtr="0" anchor="t" bIns="91425" lIns="91425" rIns="91425" tIns="91425">
            <a:noAutofit/>
          </a:bodyPr>
          <a:lstStyle/>
          <a:p>
            <a:pPr lvl="0" rtl="0">
              <a:spcBef>
                <a:spcPts val="0"/>
              </a:spcBef>
              <a:buNone/>
            </a:pPr>
            <a:r>
              <a:rPr lang="en" sz="2000">
                <a:solidFill>
                  <a:srgbClr val="000000"/>
                </a:solidFill>
                <a:latin typeface="Arial"/>
                <a:ea typeface="Arial"/>
                <a:cs typeface="Arial"/>
                <a:sym typeface="Arial"/>
              </a:rPr>
              <a:t>In upward shift price being constant, the demand for maggi increases, due to change in other factors e.g. Increase in income.</a:t>
            </a:r>
          </a:p>
          <a:p>
            <a:pPr lvl="0" rtl="0">
              <a:spcBef>
                <a:spcPts val="0"/>
              </a:spcBef>
              <a:buNone/>
            </a:pPr>
            <a:r>
              <a:rPr lang="en" sz="2000">
                <a:solidFill>
                  <a:srgbClr val="000000"/>
                </a:solidFill>
                <a:latin typeface="Arial"/>
                <a:ea typeface="Arial"/>
                <a:cs typeface="Arial"/>
                <a:sym typeface="Arial"/>
              </a:rPr>
              <a:t>If there’s an increase in the pocket money of consumers in the future, then there’s a possibility that the consumer will have more number of plates in a week.</a:t>
            </a:r>
          </a:p>
          <a:p>
            <a:pPr lvl="0" rtl="0">
              <a:spcBef>
                <a:spcPts val="0"/>
              </a:spcBef>
              <a:buNone/>
            </a:pPr>
            <a:r>
              <a:rPr lang="en" sz="2000">
                <a:solidFill>
                  <a:srgbClr val="000000"/>
                </a:solidFill>
                <a:latin typeface="Arial"/>
                <a:ea typeface="Arial"/>
                <a:cs typeface="Arial"/>
                <a:sym typeface="Arial"/>
              </a:rPr>
              <a:t>Another factor : Time</a:t>
            </a:r>
          </a:p>
          <a:p>
            <a:pPr lvl="0" rtl="0">
              <a:spcBef>
                <a:spcPts val="0"/>
              </a:spcBef>
              <a:buNone/>
            </a:pPr>
            <a:r>
              <a:rPr lang="en" sz="2000">
                <a:solidFill>
                  <a:srgbClr val="000000"/>
                </a:solidFill>
                <a:latin typeface="Arial"/>
                <a:ea typeface="Arial"/>
                <a:cs typeface="Arial"/>
                <a:sym typeface="Arial"/>
              </a:rPr>
              <a:t>Also at the time of festive seasons near the colleges the demand increases.</a:t>
            </a:r>
          </a:p>
          <a:p>
            <a:pPr lvl="0">
              <a:spcBef>
                <a:spcPts val="0"/>
              </a:spcBef>
              <a:buNone/>
            </a:pPr>
            <a:r>
              <a:t/>
            </a:r>
            <a:endParaRPr sz="2000">
              <a:solidFill>
                <a:srgbClr val="000000"/>
              </a:solidFill>
              <a:latin typeface="Arial"/>
              <a:ea typeface="Arial"/>
              <a:cs typeface="Arial"/>
              <a:sym typeface="Arial"/>
            </a:endParaRPr>
          </a:p>
        </p:txBody>
      </p:sp>
    </p:spTree>
  </p:cSld>
  <p:clrMapOvr>
    <a:masterClrMapping/>
  </p:clrMapOvr>
  <p:transition spd="slow">
    <p:cut/>
  </p:transition>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9" name="Shape 229"/>
        <p:cNvGrpSpPr/>
        <p:nvPr/>
      </p:nvGrpSpPr>
      <p:grpSpPr>
        <a:xfrm>
          <a:off x="0" y="0"/>
          <a:ext cx="0" cy="0"/>
          <a:chOff x="0" y="0"/>
          <a:chExt cx="0" cy="0"/>
        </a:xfrm>
      </p:grpSpPr>
      <p:sp>
        <p:nvSpPr>
          <p:cNvPr id="230" name="Shape 230"/>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
              <a:t>Upward shift graph</a:t>
            </a:r>
          </a:p>
        </p:txBody>
      </p:sp>
      <p:sp>
        <p:nvSpPr>
          <p:cNvPr id="231" name="Shape 231"/>
          <p:cNvSpPr txBox="1"/>
          <p:nvPr>
            <p:ph idx="1" type="body"/>
          </p:nvPr>
        </p:nvSpPr>
        <p:spPr>
          <a:xfrm>
            <a:off x="311700" y="1229875"/>
            <a:ext cx="8520600" cy="3339000"/>
          </a:xfrm>
          <a:prstGeom prst="rect">
            <a:avLst/>
          </a:prstGeom>
        </p:spPr>
        <p:txBody>
          <a:bodyPr anchorCtr="0" anchor="t" bIns="91425" lIns="91425" rIns="91425" tIns="91425">
            <a:noAutofit/>
          </a:bodyPr>
          <a:lstStyle/>
          <a:p>
            <a:pPr lvl="0">
              <a:spcBef>
                <a:spcPts val="0"/>
              </a:spcBef>
              <a:buNone/>
            </a:pPr>
            <a:r>
              <a:rPr lang="en" sz="2000">
                <a:solidFill>
                  <a:srgbClr val="000000"/>
                </a:solidFill>
                <a:latin typeface="Arial"/>
                <a:ea typeface="Arial"/>
                <a:cs typeface="Arial"/>
                <a:sym typeface="Arial"/>
              </a:rPr>
              <a:t>Factor : Income</a:t>
            </a:r>
          </a:p>
        </p:txBody>
      </p:sp>
      <p:pic>
        <p:nvPicPr>
          <p:cNvPr id="232" name="Shape 232"/>
          <p:cNvPicPr preferRelativeResize="0"/>
          <p:nvPr/>
        </p:nvPicPr>
        <p:blipFill>
          <a:blip r:embed="rId3">
            <a:alphaModFix/>
          </a:blip>
          <a:stretch>
            <a:fillRect/>
          </a:stretch>
        </p:blipFill>
        <p:spPr>
          <a:xfrm>
            <a:off x="311700" y="1654475"/>
            <a:ext cx="5979800" cy="3013624"/>
          </a:xfrm>
          <a:prstGeom prst="rect">
            <a:avLst/>
          </a:prstGeom>
          <a:noFill/>
          <a:ln>
            <a:noFill/>
          </a:ln>
        </p:spPr>
      </p:pic>
      <p:sp>
        <p:nvSpPr>
          <p:cNvPr id="233" name="Shape 233"/>
          <p:cNvSpPr txBox="1"/>
          <p:nvPr/>
        </p:nvSpPr>
        <p:spPr>
          <a:xfrm>
            <a:off x="6643550" y="1523050"/>
            <a:ext cx="1987800" cy="853500"/>
          </a:xfrm>
          <a:prstGeom prst="rect">
            <a:avLst/>
          </a:prstGeom>
          <a:noFill/>
          <a:ln>
            <a:noFill/>
          </a:ln>
        </p:spPr>
        <p:txBody>
          <a:bodyPr anchorCtr="0" anchor="t" bIns="91425" lIns="91425" rIns="91425" tIns="91425">
            <a:noAutofit/>
          </a:bodyPr>
          <a:lstStyle/>
          <a:p>
            <a:pPr lvl="0">
              <a:spcBef>
                <a:spcPts val="0"/>
              </a:spcBef>
              <a:buNone/>
            </a:pPr>
            <a:r>
              <a:rPr lang="en"/>
              <a:t>S1 = when income(pocket money) is 3000</a:t>
            </a:r>
          </a:p>
        </p:txBody>
      </p:sp>
      <p:sp>
        <p:nvSpPr>
          <p:cNvPr id="234" name="Shape 234"/>
          <p:cNvSpPr txBox="1"/>
          <p:nvPr/>
        </p:nvSpPr>
        <p:spPr>
          <a:xfrm>
            <a:off x="6643550" y="2376550"/>
            <a:ext cx="1987800" cy="853500"/>
          </a:xfrm>
          <a:prstGeom prst="rect">
            <a:avLst/>
          </a:prstGeom>
          <a:noFill/>
          <a:ln>
            <a:noFill/>
          </a:ln>
        </p:spPr>
        <p:txBody>
          <a:bodyPr anchorCtr="0" anchor="t" bIns="91425" lIns="91425" rIns="91425" tIns="91425">
            <a:noAutofit/>
          </a:bodyPr>
          <a:lstStyle/>
          <a:p>
            <a:pPr lvl="0" rtl="0">
              <a:spcBef>
                <a:spcPts val="0"/>
              </a:spcBef>
              <a:buNone/>
            </a:pPr>
            <a:r>
              <a:rPr lang="en"/>
              <a:t>S2 = when income(pocket money) is 2000</a:t>
            </a:r>
          </a:p>
        </p:txBody>
      </p:sp>
    </p:spTree>
  </p:cSld>
  <p:clrMapOvr>
    <a:masterClrMapping/>
  </p:clrMapOvr>
  <p:transition spd="slow">
    <p:cut/>
  </p:transition>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8" name="Shape 238"/>
        <p:cNvGrpSpPr/>
        <p:nvPr/>
      </p:nvGrpSpPr>
      <p:grpSpPr>
        <a:xfrm>
          <a:off x="0" y="0"/>
          <a:ext cx="0" cy="0"/>
          <a:chOff x="0" y="0"/>
          <a:chExt cx="0" cy="0"/>
        </a:xfrm>
      </p:grpSpPr>
      <p:sp>
        <p:nvSpPr>
          <p:cNvPr id="239" name="Shape 239"/>
          <p:cNvSpPr txBox="1"/>
          <p:nvPr>
            <p:ph type="title"/>
          </p:nvPr>
        </p:nvSpPr>
        <p:spPr>
          <a:xfrm>
            <a:off x="311700" y="361450"/>
            <a:ext cx="8520600" cy="607800"/>
          </a:xfrm>
          <a:prstGeom prst="rect">
            <a:avLst/>
          </a:prstGeom>
        </p:spPr>
        <p:txBody>
          <a:bodyPr anchorCtr="0" anchor="t" bIns="91425" lIns="91425" rIns="91425" tIns="91425">
            <a:noAutofit/>
          </a:bodyPr>
          <a:lstStyle/>
          <a:p>
            <a:pPr lvl="0" rtl="0">
              <a:spcBef>
                <a:spcPts val="0"/>
              </a:spcBef>
              <a:buNone/>
            </a:pPr>
            <a:r>
              <a:rPr lang="en"/>
              <a:t>Upward shift graph</a:t>
            </a:r>
          </a:p>
          <a:p>
            <a:pPr lvl="0" rtl="0">
              <a:spcBef>
                <a:spcPts val="0"/>
              </a:spcBef>
              <a:buNone/>
            </a:pPr>
            <a:r>
              <a:rPr lang="en"/>
              <a:t>Factor : Time (Festivals )</a:t>
            </a:r>
          </a:p>
        </p:txBody>
      </p:sp>
      <p:pic>
        <p:nvPicPr>
          <p:cNvPr id="240" name="Shape 240"/>
          <p:cNvPicPr preferRelativeResize="0"/>
          <p:nvPr/>
        </p:nvPicPr>
        <p:blipFill rotWithShape="1">
          <a:blip r:embed="rId3">
            <a:alphaModFix/>
          </a:blip>
          <a:srcRect b="12785" l="1967" r="613" t="5621"/>
          <a:stretch/>
        </p:blipFill>
        <p:spPr>
          <a:xfrm>
            <a:off x="117924" y="1505425"/>
            <a:ext cx="6323196" cy="3279451"/>
          </a:xfrm>
          <a:prstGeom prst="rect">
            <a:avLst/>
          </a:prstGeom>
          <a:noFill/>
          <a:ln>
            <a:noFill/>
          </a:ln>
        </p:spPr>
      </p:pic>
      <p:sp>
        <p:nvSpPr>
          <p:cNvPr id="241" name="Shape 241"/>
          <p:cNvSpPr txBox="1"/>
          <p:nvPr/>
        </p:nvSpPr>
        <p:spPr>
          <a:xfrm>
            <a:off x="7156200" y="1599800"/>
            <a:ext cx="1987800" cy="397800"/>
          </a:xfrm>
          <a:prstGeom prst="rect">
            <a:avLst/>
          </a:prstGeom>
          <a:noFill/>
          <a:ln>
            <a:noFill/>
          </a:ln>
        </p:spPr>
        <p:txBody>
          <a:bodyPr anchorCtr="0" anchor="t" bIns="91425" lIns="91425" rIns="91425" tIns="91425">
            <a:noAutofit/>
          </a:bodyPr>
          <a:lstStyle/>
          <a:p>
            <a:pPr lvl="0" rtl="0">
              <a:spcBef>
                <a:spcPts val="0"/>
              </a:spcBef>
              <a:buNone/>
            </a:pPr>
            <a:r>
              <a:rPr lang="en"/>
              <a:t>S1 = In normal days</a:t>
            </a:r>
          </a:p>
        </p:txBody>
      </p:sp>
      <p:sp>
        <p:nvSpPr>
          <p:cNvPr id="242" name="Shape 242"/>
          <p:cNvSpPr txBox="1"/>
          <p:nvPr/>
        </p:nvSpPr>
        <p:spPr>
          <a:xfrm>
            <a:off x="7224450" y="2064025"/>
            <a:ext cx="1987800" cy="397800"/>
          </a:xfrm>
          <a:prstGeom prst="rect">
            <a:avLst/>
          </a:prstGeom>
          <a:noFill/>
          <a:ln>
            <a:noFill/>
          </a:ln>
        </p:spPr>
        <p:txBody>
          <a:bodyPr anchorCtr="0" anchor="t" bIns="91425" lIns="91425" rIns="91425" tIns="91425">
            <a:noAutofit/>
          </a:bodyPr>
          <a:lstStyle/>
          <a:p>
            <a:pPr lvl="0" rtl="0">
              <a:spcBef>
                <a:spcPts val="0"/>
              </a:spcBef>
              <a:buNone/>
            </a:pPr>
            <a:r>
              <a:rPr lang="en"/>
              <a:t>S2 = In Festival days</a:t>
            </a:r>
          </a:p>
        </p:txBody>
      </p:sp>
    </p:spTree>
  </p:cSld>
  <p:clrMapOvr>
    <a:masterClrMapping/>
  </p:clrMapOvr>
  <p:transition spd="slow">
    <p:cut/>
  </p:transition>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6" name="Shape 246"/>
        <p:cNvGrpSpPr/>
        <p:nvPr/>
      </p:nvGrpSpPr>
      <p:grpSpPr>
        <a:xfrm>
          <a:off x="0" y="0"/>
          <a:ext cx="0" cy="0"/>
          <a:chOff x="0" y="0"/>
          <a:chExt cx="0" cy="0"/>
        </a:xfrm>
      </p:grpSpPr>
      <p:sp>
        <p:nvSpPr>
          <p:cNvPr id="247" name="Shape 247"/>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
              <a:t>Downward Shift</a:t>
            </a:r>
          </a:p>
        </p:txBody>
      </p:sp>
      <p:sp>
        <p:nvSpPr>
          <p:cNvPr id="248" name="Shape 248"/>
          <p:cNvSpPr txBox="1"/>
          <p:nvPr>
            <p:ph idx="1" type="body"/>
          </p:nvPr>
        </p:nvSpPr>
        <p:spPr>
          <a:xfrm>
            <a:off x="311700" y="1229875"/>
            <a:ext cx="8520600" cy="3339000"/>
          </a:xfrm>
          <a:prstGeom prst="rect">
            <a:avLst/>
          </a:prstGeom>
        </p:spPr>
        <p:txBody>
          <a:bodyPr anchorCtr="0" anchor="t" bIns="91425" lIns="91425" rIns="91425" tIns="91425">
            <a:noAutofit/>
          </a:bodyPr>
          <a:lstStyle/>
          <a:p>
            <a:pPr lvl="0" rtl="0">
              <a:spcBef>
                <a:spcPts val="0"/>
              </a:spcBef>
              <a:buNone/>
            </a:pPr>
            <a:r>
              <a:rPr lang="en" sz="2000">
                <a:solidFill>
                  <a:srgbClr val="000000"/>
                </a:solidFill>
                <a:latin typeface="Arial"/>
                <a:ea typeface="Arial"/>
                <a:cs typeface="Arial"/>
                <a:sym typeface="Arial"/>
              </a:rPr>
              <a:t>In downward shift price being constant, the demand for maggi decreases, due to change in other factors.</a:t>
            </a:r>
          </a:p>
          <a:p>
            <a:pPr lvl="0" rtl="0">
              <a:spcBef>
                <a:spcPts val="0"/>
              </a:spcBef>
              <a:buNone/>
            </a:pPr>
            <a:r>
              <a:rPr lang="en" sz="2000">
                <a:solidFill>
                  <a:srgbClr val="000000"/>
                </a:solidFill>
                <a:latin typeface="Arial"/>
                <a:ea typeface="Arial"/>
                <a:cs typeface="Arial"/>
                <a:sym typeface="Arial"/>
              </a:rPr>
              <a:t>Eg.  the demand for maggi reduces when people found that there was metallic led found in few samples of maggi.</a:t>
            </a:r>
          </a:p>
          <a:p>
            <a:pPr lvl="0" rtl="0">
              <a:spcBef>
                <a:spcPts val="0"/>
              </a:spcBef>
              <a:buNone/>
            </a:pPr>
            <a:r>
              <a:rPr b="1" lang="en" sz="2000">
                <a:solidFill>
                  <a:srgbClr val="000000"/>
                </a:solidFill>
                <a:latin typeface="Arial"/>
                <a:ea typeface="Arial"/>
                <a:cs typeface="Arial"/>
                <a:sym typeface="Arial"/>
              </a:rPr>
              <a:t>CHANGE IN DEMAND </a:t>
            </a:r>
          </a:p>
          <a:p>
            <a:pPr lvl="0" rtl="0">
              <a:spcBef>
                <a:spcPts val="0"/>
              </a:spcBef>
              <a:buNone/>
            </a:pPr>
            <a:r>
              <a:rPr lang="en" sz="2000">
                <a:solidFill>
                  <a:srgbClr val="000000"/>
                </a:solidFill>
                <a:latin typeface="Arial"/>
                <a:ea typeface="Arial"/>
                <a:cs typeface="Arial"/>
                <a:sym typeface="Arial"/>
              </a:rPr>
              <a:t>During the vacation period there is a 30% - 50% decrease in the demand as the stalls are surrounded by colleges all around so during the vacation period the demand of maggi decreases.</a:t>
            </a:r>
          </a:p>
          <a:p>
            <a:pPr lvl="0">
              <a:spcBef>
                <a:spcPts val="0"/>
              </a:spcBef>
              <a:buNone/>
            </a:pPr>
            <a:r>
              <a:t/>
            </a:r>
            <a:endParaRPr sz="2000">
              <a:solidFill>
                <a:srgbClr val="000000"/>
              </a:solidFill>
              <a:latin typeface="Arial"/>
              <a:ea typeface="Arial"/>
              <a:cs typeface="Arial"/>
              <a:sym typeface="Arial"/>
            </a:endParaRPr>
          </a:p>
        </p:txBody>
      </p:sp>
    </p:spTree>
  </p:cSld>
  <p:clrMapOvr>
    <a:masterClrMapping/>
  </p:clrMapOvr>
  <p:transition spd="slow">
    <p:cut/>
  </p:transition>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2" name="Shape 252"/>
        <p:cNvGrpSpPr/>
        <p:nvPr/>
      </p:nvGrpSpPr>
      <p:grpSpPr>
        <a:xfrm>
          <a:off x="0" y="0"/>
          <a:ext cx="0" cy="0"/>
          <a:chOff x="0" y="0"/>
          <a:chExt cx="0" cy="0"/>
        </a:xfrm>
      </p:grpSpPr>
      <p:sp>
        <p:nvSpPr>
          <p:cNvPr id="253" name="Shape 253"/>
          <p:cNvSpPr txBox="1"/>
          <p:nvPr>
            <p:ph type="title"/>
          </p:nvPr>
        </p:nvSpPr>
        <p:spPr>
          <a:xfrm>
            <a:off x="311700" y="275250"/>
            <a:ext cx="8520600" cy="607800"/>
          </a:xfrm>
          <a:prstGeom prst="rect">
            <a:avLst/>
          </a:prstGeom>
        </p:spPr>
        <p:txBody>
          <a:bodyPr anchorCtr="0" anchor="t" bIns="91425" lIns="91425" rIns="91425" tIns="91425">
            <a:noAutofit/>
          </a:bodyPr>
          <a:lstStyle/>
          <a:p>
            <a:pPr lvl="0" rtl="0">
              <a:spcBef>
                <a:spcPts val="0"/>
              </a:spcBef>
              <a:buNone/>
            </a:pPr>
            <a:r>
              <a:rPr lang="en"/>
              <a:t>Plot of Downward Shift </a:t>
            </a:r>
          </a:p>
          <a:p>
            <a:pPr lvl="0">
              <a:spcBef>
                <a:spcPts val="0"/>
              </a:spcBef>
              <a:buNone/>
            </a:pPr>
            <a:r>
              <a:rPr lang="en"/>
              <a:t>Factor : Time (Vacation)</a:t>
            </a:r>
          </a:p>
        </p:txBody>
      </p:sp>
      <p:pic>
        <p:nvPicPr>
          <p:cNvPr id="254" name="Shape 254"/>
          <p:cNvPicPr preferRelativeResize="0"/>
          <p:nvPr/>
        </p:nvPicPr>
        <p:blipFill>
          <a:blip r:embed="rId3">
            <a:alphaModFix/>
          </a:blip>
          <a:stretch>
            <a:fillRect/>
          </a:stretch>
        </p:blipFill>
        <p:spPr>
          <a:xfrm>
            <a:off x="0" y="1481475"/>
            <a:ext cx="9143999" cy="3414974"/>
          </a:xfrm>
          <a:prstGeom prst="rect">
            <a:avLst/>
          </a:prstGeom>
          <a:noFill/>
          <a:ln>
            <a:noFill/>
          </a:ln>
        </p:spPr>
      </p:pic>
      <p:sp>
        <p:nvSpPr>
          <p:cNvPr id="255" name="Shape 255"/>
          <p:cNvSpPr/>
          <p:nvPr/>
        </p:nvSpPr>
        <p:spPr>
          <a:xfrm>
            <a:off x="3470175" y="1673875"/>
            <a:ext cx="2235000" cy="247200"/>
          </a:xfrm>
          <a:prstGeom prst="rect">
            <a:avLst/>
          </a:prstGeom>
          <a:solidFill>
            <a:srgbClr val="FFFFFF"/>
          </a:solidFill>
          <a:ln cap="flat" cmpd="sng" w="9525">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56" name="Shape 256"/>
          <p:cNvSpPr txBox="1"/>
          <p:nvPr/>
        </p:nvSpPr>
        <p:spPr>
          <a:xfrm>
            <a:off x="2953575" y="1876025"/>
            <a:ext cx="2436900" cy="247200"/>
          </a:xfrm>
          <a:prstGeom prst="rect">
            <a:avLst/>
          </a:prstGeom>
          <a:noFill/>
          <a:ln>
            <a:noFill/>
          </a:ln>
        </p:spPr>
        <p:txBody>
          <a:bodyPr anchorCtr="0" anchor="t" bIns="91425" lIns="91425" rIns="91425" tIns="91425">
            <a:noAutofit/>
          </a:bodyPr>
          <a:lstStyle/>
          <a:p>
            <a:pPr lvl="0">
              <a:spcBef>
                <a:spcPts val="0"/>
              </a:spcBef>
              <a:buNone/>
            </a:pPr>
            <a:r>
              <a:rPr lang="en"/>
              <a:t>Downward Shift in Demand</a:t>
            </a:r>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4" name="Shape 94"/>
        <p:cNvGrpSpPr/>
        <p:nvPr/>
      </p:nvGrpSpPr>
      <p:grpSpPr>
        <a:xfrm>
          <a:off x="0" y="0"/>
          <a:ext cx="0" cy="0"/>
          <a:chOff x="0" y="0"/>
          <a:chExt cx="0" cy="0"/>
        </a:xfrm>
      </p:grpSpPr>
      <p:sp>
        <p:nvSpPr>
          <p:cNvPr id="95" name="Shape 95"/>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
              <a:t>INTRODUCTION - </a:t>
            </a:r>
          </a:p>
        </p:txBody>
      </p:sp>
      <p:sp>
        <p:nvSpPr>
          <p:cNvPr id="96" name="Shape 96"/>
          <p:cNvSpPr txBox="1"/>
          <p:nvPr>
            <p:ph idx="1" type="body"/>
          </p:nvPr>
        </p:nvSpPr>
        <p:spPr>
          <a:xfrm>
            <a:off x="311700" y="1229875"/>
            <a:ext cx="8520600" cy="3339000"/>
          </a:xfrm>
          <a:prstGeom prst="rect">
            <a:avLst/>
          </a:prstGeom>
        </p:spPr>
        <p:txBody>
          <a:bodyPr anchorCtr="0" anchor="t" bIns="91425" lIns="91425" rIns="91425" tIns="91425">
            <a:noAutofit/>
          </a:bodyPr>
          <a:lstStyle/>
          <a:p>
            <a:pPr lvl="0" rtl="0">
              <a:spcBef>
                <a:spcPts val="0"/>
              </a:spcBef>
              <a:buNone/>
            </a:pPr>
            <a:r>
              <a:rPr lang="en"/>
              <a:t>Maggi stalls are a huge rage nowadays. Because of the popularity of the ready to make ramen- maggi, there has been an increase in the no. of stalls all over Ahmedabad and other cities.</a:t>
            </a:r>
          </a:p>
          <a:p>
            <a:pPr lvl="0" rtl="0">
              <a:spcBef>
                <a:spcPts val="0"/>
              </a:spcBef>
              <a:buNone/>
            </a:pPr>
            <a:r>
              <a:rPr lang="en"/>
              <a:t>For our project we are considering the maggi stalls nearby the university area.</a:t>
            </a:r>
          </a:p>
          <a:p>
            <a:pPr lvl="0" rtl="0">
              <a:spcBef>
                <a:spcPts val="0"/>
              </a:spcBef>
              <a:buNone/>
            </a:pPr>
            <a:r>
              <a:rPr lang="en"/>
              <a:t>Maggi is an international brand of seasonings, instant soups, and noodles that originated in Switzerland. </a:t>
            </a:r>
          </a:p>
          <a:p>
            <a:pPr lvl="0" rtl="0">
              <a:spcBef>
                <a:spcPts val="0"/>
              </a:spcBef>
              <a:buNone/>
            </a:pPr>
            <a:r>
              <a:rPr lang="en"/>
              <a:t>Most of the stalls here have been since 10 years and some have been opened recently. We have surveyed 4 stalls among them. </a:t>
            </a:r>
          </a:p>
          <a:p>
            <a:pPr lvl="0">
              <a:spcBef>
                <a:spcPts val="0"/>
              </a:spcBef>
              <a:buNone/>
            </a:pPr>
            <a:r>
              <a:t/>
            </a:r>
            <a:endParaRPr/>
          </a:p>
        </p:txBody>
      </p:sp>
    </p:spTree>
  </p:cSld>
  <p:clrMapOvr>
    <a:masterClrMapping/>
  </p:clrMapOvr>
  <p:transition spd="slow">
    <p:cut/>
  </p:transition>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0" name="Shape 260"/>
        <p:cNvGrpSpPr/>
        <p:nvPr/>
      </p:nvGrpSpPr>
      <p:grpSpPr>
        <a:xfrm>
          <a:off x="0" y="0"/>
          <a:ext cx="0" cy="0"/>
          <a:chOff x="0" y="0"/>
          <a:chExt cx="0" cy="0"/>
        </a:xfrm>
      </p:grpSpPr>
      <p:sp>
        <p:nvSpPr>
          <p:cNvPr id="261" name="Shape 261"/>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
              <a:t>Supply Analysis</a:t>
            </a:r>
          </a:p>
        </p:txBody>
      </p:sp>
      <p:sp>
        <p:nvSpPr>
          <p:cNvPr id="262" name="Shape 262"/>
          <p:cNvSpPr txBox="1"/>
          <p:nvPr>
            <p:ph idx="1" type="body"/>
          </p:nvPr>
        </p:nvSpPr>
        <p:spPr>
          <a:xfrm>
            <a:off x="311700" y="1229875"/>
            <a:ext cx="8520600" cy="3339000"/>
          </a:xfrm>
          <a:prstGeom prst="rect">
            <a:avLst/>
          </a:prstGeom>
        </p:spPr>
        <p:txBody>
          <a:bodyPr anchorCtr="0" anchor="t" bIns="91425" lIns="91425" rIns="91425" tIns="91425">
            <a:noAutofit/>
          </a:bodyPr>
          <a:lstStyle/>
          <a:p>
            <a:pPr lvl="0" rtl="0">
              <a:spcBef>
                <a:spcPts val="0"/>
              </a:spcBef>
              <a:buNone/>
            </a:pPr>
            <a:r>
              <a:rPr b="1" lang="en" sz="2000">
                <a:solidFill>
                  <a:srgbClr val="000000"/>
                </a:solidFill>
                <a:latin typeface="Arial"/>
                <a:ea typeface="Arial"/>
                <a:cs typeface="Arial"/>
                <a:sym typeface="Arial"/>
              </a:rPr>
              <a:t>Law of supply :</a:t>
            </a:r>
          </a:p>
          <a:p>
            <a:pPr lvl="0" rtl="0">
              <a:lnSpc>
                <a:spcPct val="90000"/>
              </a:lnSpc>
              <a:spcBef>
                <a:spcPts val="1200"/>
              </a:spcBef>
              <a:spcAft>
                <a:spcPts val="200"/>
              </a:spcAft>
              <a:buNone/>
            </a:pPr>
            <a:r>
              <a:rPr lang="en" sz="1400">
                <a:solidFill>
                  <a:srgbClr val="000000"/>
                </a:solidFill>
                <a:latin typeface="Arial"/>
                <a:ea typeface="Arial"/>
                <a:cs typeface="Arial"/>
                <a:sym typeface="Arial"/>
              </a:rPr>
              <a:t>It states that if the price of a product increases, quantity supply will increase as the supplier will be willing to supply more to earn more profit. In our case the price of maggi plates is j simultaneously by all stalls and quantity supplied by each stall increases to a limit as they’ll earn more profit.</a:t>
            </a:r>
            <a:r>
              <a:rPr lang="en" sz="2000">
                <a:solidFill>
                  <a:srgbClr val="000000"/>
                </a:solidFill>
                <a:latin typeface="Arial"/>
                <a:ea typeface="Arial"/>
                <a:cs typeface="Arial"/>
                <a:sym typeface="Arial"/>
              </a:rPr>
              <a:t> </a:t>
            </a:r>
          </a:p>
        </p:txBody>
      </p:sp>
      <p:pic>
        <p:nvPicPr>
          <p:cNvPr id="263" name="Shape 263"/>
          <p:cNvPicPr preferRelativeResize="0"/>
          <p:nvPr/>
        </p:nvPicPr>
        <p:blipFill>
          <a:blip r:embed="rId3">
            <a:alphaModFix/>
          </a:blip>
          <a:stretch>
            <a:fillRect/>
          </a:stretch>
        </p:blipFill>
        <p:spPr>
          <a:xfrm>
            <a:off x="2419400" y="2766749"/>
            <a:ext cx="2597150" cy="2115225"/>
          </a:xfrm>
          <a:prstGeom prst="rect">
            <a:avLst/>
          </a:prstGeom>
          <a:noFill/>
          <a:ln>
            <a:noFill/>
          </a:ln>
        </p:spPr>
      </p:pic>
    </p:spTree>
  </p:cSld>
  <p:clrMapOvr>
    <a:masterClrMapping/>
  </p:clrMapOvr>
  <p:transition spd="slow">
    <p:cut/>
  </p:transition>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7" name="Shape 267"/>
        <p:cNvGrpSpPr/>
        <p:nvPr/>
      </p:nvGrpSpPr>
      <p:grpSpPr>
        <a:xfrm>
          <a:off x="0" y="0"/>
          <a:ext cx="0" cy="0"/>
          <a:chOff x="0" y="0"/>
          <a:chExt cx="0" cy="0"/>
        </a:xfrm>
      </p:grpSpPr>
      <p:sp>
        <p:nvSpPr>
          <p:cNvPr id="268" name="Shape 268"/>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
              <a:t>Factors affecting supply</a:t>
            </a:r>
          </a:p>
        </p:txBody>
      </p:sp>
      <p:sp>
        <p:nvSpPr>
          <p:cNvPr id="269" name="Shape 269"/>
          <p:cNvSpPr txBox="1"/>
          <p:nvPr>
            <p:ph idx="1" type="body"/>
          </p:nvPr>
        </p:nvSpPr>
        <p:spPr>
          <a:xfrm>
            <a:off x="311700" y="1017800"/>
            <a:ext cx="8520600" cy="4014000"/>
          </a:xfrm>
          <a:prstGeom prst="rect">
            <a:avLst/>
          </a:prstGeom>
        </p:spPr>
        <p:txBody>
          <a:bodyPr anchorCtr="0" anchor="t" bIns="91425" lIns="91425" rIns="91425" tIns="91425">
            <a:noAutofit/>
          </a:bodyPr>
          <a:lstStyle/>
          <a:p>
            <a:pPr lvl="0" rtl="0">
              <a:spcBef>
                <a:spcPts val="0"/>
              </a:spcBef>
              <a:buNone/>
            </a:pPr>
            <a:r>
              <a:rPr b="1" lang="en" sz="2000">
                <a:solidFill>
                  <a:srgbClr val="000000"/>
                </a:solidFill>
                <a:latin typeface="Arial"/>
                <a:ea typeface="Arial"/>
                <a:cs typeface="Arial"/>
                <a:sym typeface="Arial"/>
              </a:rPr>
              <a:t>1.     PRICE:</a:t>
            </a:r>
          </a:p>
          <a:p>
            <a:pPr lvl="0" rtl="0">
              <a:spcBef>
                <a:spcPts val="0"/>
              </a:spcBef>
              <a:buNone/>
            </a:pPr>
            <a:r>
              <a:rPr lang="en" sz="2000">
                <a:solidFill>
                  <a:srgbClr val="000000"/>
                </a:solidFill>
                <a:latin typeface="Arial"/>
                <a:ea typeface="Arial"/>
                <a:cs typeface="Arial"/>
                <a:sym typeface="Arial"/>
              </a:rPr>
              <a:t>The price is positively related with quantity supplied for maggi, in short run if there is an increase in the price of maggi, the producers will be willing to produce more of the product.</a:t>
            </a:r>
          </a:p>
          <a:p>
            <a:pPr lvl="0" rtl="0">
              <a:spcBef>
                <a:spcPts val="0"/>
              </a:spcBef>
              <a:buNone/>
            </a:pPr>
            <a:r>
              <a:rPr b="1" lang="en" sz="2000">
                <a:solidFill>
                  <a:srgbClr val="000000"/>
                </a:solidFill>
                <a:latin typeface="Arial"/>
                <a:ea typeface="Arial"/>
                <a:cs typeface="Arial"/>
                <a:sym typeface="Arial"/>
              </a:rPr>
              <a:t>2.	NUMBER OF CONSUMER:</a:t>
            </a:r>
            <a:r>
              <a:rPr lang="en" sz="2000">
                <a:solidFill>
                  <a:srgbClr val="000000"/>
                </a:solidFill>
                <a:latin typeface="Arial"/>
                <a:ea typeface="Arial"/>
                <a:cs typeface="Arial"/>
                <a:sym typeface="Arial"/>
              </a:rPr>
              <a:t> </a:t>
            </a:r>
          </a:p>
          <a:p>
            <a:pPr lvl="0" rtl="0">
              <a:spcBef>
                <a:spcPts val="0"/>
              </a:spcBef>
              <a:buNone/>
            </a:pPr>
            <a:r>
              <a:rPr lang="en" sz="2000">
                <a:solidFill>
                  <a:srgbClr val="000000"/>
                </a:solidFill>
                <a:latin typeface="Arial"/>
                <a:ea typeface="Arial"/>
                <a:cs typeface="Arial"/>
                <a:sym typeface="Arial"/>
              </a:rPr>
              <a:t>In the case of maggi there are large number of consumer, as  a result the supplier are willing to supply more to cater the needs for the large number of customer.</a:t>
            </a:r>
          </a:p>
          <a:p>
            <a:pPr lvl="0" rtl="0">
              <a:spcBef>
                <a:spcPts val="0"/>
              </a:spcBef>
              <a:buNone/>
            </a:pPr>
            <a:r>
              <a:t/>
            </a:r>
            <a:endParaRPr sz="2000">
              <a:solidFill>
                <a:srgbClr val="000000"/>
              </a:solidFill>
              <a:latin typeface="Arial"/>
              <a:ea typeface="Arial"/>
              <a:cs typeface="Arial"/>
              <a:sym typeface="Arial"/>
            </a:endParaRPr>
          </a:p>
          <a:p>
            <a:pPr lvl="0">
              <a:spcBef>
                <a:spcPts val="0"/>
              </a:spcBef>
              <a:buNone/>
            </a:pPr>
            <a:r>
              <a:t/>
            </a:r>
            <a:endParaRPr sz="2000">
              <a:solidFill>
                <a:srgbClr val="000000"/>
              </a:solidFill>
              <a:latin typeface="Arial"/>
              <a:ea typeface="Arial"/>
              <a:cs typeface="Arial"/>
              <a:sym typeface="Arial"/>
            </a:endParaRPr>
          </a:p>
        </p:txBody>
      </p:sp>
    </p:spTree>
  </p:cSld>
  <p:clrMapOvr>
    <a:masterClrMapping/>
  </p:clrMapOvr>
  <p:transition spd="slow">
    <p:cut/>
  </p:transition>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3" name="Shape 273"/>
        <p:cNvGrpSpPr/>
        <p:nvPr/>
      </p:nvGrpSpPr>
      <p:grpSpPr>
        <a:xfrm>
          <a:off x="0" y="0"/>
          <a:ext cx="0" cy="0"/>
          <a:chOff x="0" y="0"/>
          <a:chExt cx="0" cy="0"/>
        </a:xfrm>
      </p:grpSpPr>
      <p:sp>
        <p:nvSpPr>
          <p:cNvPr id="274" name="Shape 274"/>
          <p:cNvSpPr txBox="1"/>
          <p:nvPr>
            <p:ph idx="1" type="body"/>
          </p:nvPr>
        </p:nvSpPr>
        <p:spPr>
          <a:xfrm>
            <a:off x="311700" y="149075"/>
            <a:ext cx="8520600" cy="4419900"/>
          </a:xfrm>
          <a:prstGeom prst="rect">
            <a:avLst/>
          </a:prstGeom>
        </p:spPr>
        <p:txBody>
          <a:bodyPr anchorCtr="0" anchor="t" bIns="91425" lIns="91425" rIns="91425" tIns="91425">
            <a:noAutofit/>
          </a:bodyPr>
          <a:lstStyle/>
          <a:p>
            <a:pPr lvl="0" rtl="0">
              <a:spcBef>
                <a:spcPts val="0"/>
              </a:spcBef>
              <a:buNone/>
            </a:pPr>
            <a:r>
              <a:rPr b="1" lang="en" sz="2000">
                <a:solidFill>
                  <a:srgbClr val="000000"/>
                </a:solidFill>
                <a:latin typeface="Arial"/>
                <a:ea typeface="Arial"/>
                <a:cs typeface="Arial"/>
                <a:sym typeface="Arial"/>
              </a:rPr>
              <a:t>3.	PRICE OF INPUTS:</a:t>
            </a:r>
          </a:p>
          <a:p>
            <a:pPr lvl="0" rtl="0">
              <a:spcBef>
                <a:spcPts val="0"/>
              </a:spcBef>
              <a:buNone/>
            </a:pPr>
            <a:r>
              <a:rPr lang="en" sz="2000">
                <a:solidFill>
                  <a:srgbClr val="000000"/>
                </a:solidFill>
                <a:latin typeface="Arial"/>
                <a:ea typeface="Arial"/>
                <a:cs typeface="Arial"/>
                <a:sym typeface="Arial"/>
              </a:rPr>
              <a:t>Includes gas cylinder, maintenance of the stall , other food products etc. if there is no scarcity in the supply of these factors so the cost for these factors will reduce as a result the producer is willing to supply more products at same price.</a:t>
            </a:r>
          </a:p>
          <a:p>
            <a:pPr lvl="0" rtl="0">
              <a:spcBef>
                <a:spcPts val="0"/>
              </a:spcBef>
              <a:buNone/>
            </a:pPr>
            <a:r>
              <a:t/>
            </a:r>
            <a:endParaRPr sz="2000">
              <a:solidFill>
                <a:srgbClr val="000000"/>
              </a:solidFill>
              <a:latin typeface="Arial"/>
              <a:ea typeface="Arial"/>
              <a:cs typeface="Arial"/>
              <a:sym typeface="Arial"/>
            </a:endParaRPr>
          </a:p>
          <a:p>
            <a:pPr lvl="0">
              <a:spcBef>
                <a:spcPts val="0"/>
              </a:spcBef>
              <a:buNone/>
            </a:pPr>
            <a:r>
              <a:t/>
            </a:r>
            <a:endParaRPr sz="2000">
              <a:solidFill>
                <a:srgbClr val="000000"/>
              </a:solidFill>
              <a:latin typeface="Arial"/>
              <a:ea typeface="Arial"/>
              <a:cs typeface="Arial"/>
              <a:sym typeface="Arial"/>
            </a:endParaRPr>
          </a:p>
        </p:txBody>
      </p:sp>
    </p:spTree>
  </p:cSld>
  <p:clrMapOvr>
    <a:masterClrMapping/>
  </p:clrMapOvr>
  <p:transition spd="slow">
    <p:cut/>
  </p:transition>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8" name="Shape 278"/>
        <p:cNvGrpSpPr/>
        <p:nvPr/>
      </p:nvGrpSpPr>
      <p:grpSpPr>
        <a:xfrm>
          <a:off x="0" y="0"/>
          <a:ext cx="0" cy="0"/>
          <a:chOff x="0" y="0"/>
          <a:chExt cx="0" cy="0"/>
        </a:xfrm>
      </p:grpSpPr>
      <p:sp>
        <p:nvSpPr>
          <p:cNvPr id="279" name="Shape 279"/>
          <p:cNvSpPr txBox="1"/>
          <p:nvPr>
            <p:ph type="title"/>
          </p:nvPr>
        </p:nvSpPr>
        <p:spPr>
          <a:xfrm>
            <a:off x="311700" y="410000"/>
            <a:ext cx="8520600" cy="607800"/>
          </a:xfrm>
          <a:prstGeom prst="rect">
            <a:avLst/>
          </a:prstGeom>
        </p:spPr>
        <p:txBody>
          <a:bodyPr anchorCtr="0" anchor="t" bIns="91425" lIns="91425" rIns="91425" tIns="91425">
            <a:noAutofit/>
          </a:bodyPr>
          <a:lstStyle/>
          <a:p>
            <a:pPr lvl="0" rtl="0">
              <a:spcBef>
                <a:spcPts val="0"/>
              </a:spcBef>
              <a:buNone/>
            </a:pPr>
            <a:r>
              <a:rPr lang="en"/>
              <a:t>Shift in supply curves</a:t>
            </a:r>
          </a:p>
        </p:txBody>
      </p:sp>
      <p:sp>
        <p:nvSpPr>
          <p:cNvPr id="280" name="Shape 280"/>
          <p:cNvSpPr txBox="1"/>
          <p:nvPr>
            <p:ph idx="1" type="body"/>
          </p:nvPr>
        </p:nvSpPr>
        <p:spPr>
          <a:xfrm>
            <a:off x="311700" y="1229875"/>
            <a:ext cx="8520600" cy="3339000"/>
          </a:xfrm>
          <a:prstGeom prst="rect">
            <a:avLst/>
          </a:prstGeom>
        </p:spPr>
        <p:txBody>
          <a:bodyPr anchorCtr="0" anchor="t" bIns="91425" lIns="91425" rIns="91425" tIns="91425">
            <a:noAutofit/>
          </a:bodyPr>
          <a:lstStyle/>
          <a:p>
            <a:pPr lvl="0" rtl="0">
              <a:lnSpc>
                <a:spcPct val="90000"/>
              </a:lnSpc>
              <a:spcBef>
                <a:spcPts val="1200"/>
              </a:spcBef>
              <a:spcAft>
                <a:spcPts val="200"/>
              </a:spcAft>
              <a:buNone/>
            </a:pPr>
            <a:r>
              <a:rPr lang="en" sz="2000">
                <a:solidFill>
                  <a:srgbClr val="1CADE4"/>
                </a:solidFill>
                <a:latin typeface="Arial"/>
                <a:ea typeface="Arial"/>
                <a:cs typeface="Arial"/>
                <a:sym typeface="Arial"/>
              </a:rPr>
              <a:t> </a:t>
            </a:r>
            <a:r>
              <a:rPr lang="en" sz="2000">
                <a:solidFill>
                  <a:srgbClr val="000000"/>
                </a:solidFill>
                <a:latin typeface="Arial"/>
                <a:ea typeface="Arial"/>
                <a:cs typeface="Arial"/>
                <a:sym typeface="Arial"/>
              </a:rPr>
              <a:t>Shift in supply curve means change in quantity supplied due to others factors while price remains the same.</a:t>
            </a:r>
          </a:p>
          <a:p>
            <a:pPr lvl="0" rtl="0">
              <a:lnSpc>
                <a:spcPct val="90000"/>
              </a:lnSpc>
              <a:spcBef>
                <a:spcPts val="1200"/>
              </a:spcBef>
              <a:spcAft>
                <a:spcPts val="200"/>
              </a:spcAft>
              <a:buNone/>
            </a:pPr>
            <a:r>
              <a:rPr lang="en" sz="2000">
                <a:solidFill>
                  <a:srgbClr val="000000"/>
                </a:solidFill>
                <a:latin typeface="Arial"/>
                <a:ea typeface="Arial"/>
                <a:cs typeface="Arial"/>
                <a:sym typeface="Arial"/>
              </a:rPr>
              <a:t>In our case there will be</a:t>
            </a:r>
            <a:r>
              <a:rPr lang="en" sz="2000">
                <a:solidFill>
                  <a:srgbClr val="1CADE4"/>
                </a:solidFill>
                <a:latin typeface="Arial"/>
                <a:ea typeface="Arial"/>
                <a:cs typeface="Arial"/>
                <a:sym typeface="Arial"/>
              </a:rPr>
              <a:t> </a:t>
            </a:r>
            <a:r>
              <a:rPr lang="en" sz="2000">
                <a:solidFill>
                  <a:srgbClr val="000000"/>
                </a:solidFill>
                <a:latin typeface="Arial"/>
                <a:ea typeface="Arial"/>
                <a:cs typeface="Arial"/>
                <a:sym typeface="Arial"/>
              </a:rPr>
              <a:t>downward shift in supply curve.</a:t>
            </a:r>
          </a:p>
          <a:p>
            <a:pPr lvl="0" rtl="0">
              <a:spcBef>
                <a:spcPts val="0"/>
              </a:spcBef>
              <a:buNone/>
            </a:pPr>
            <a:r>
              <a:t/>
            </a:r>
            <a:endParaRPr/>
          </a:p>
        </p:txBody>
      </p:sp>
    </p:spTree>
  </p:cSld>
  <p:clrMapOvr>
    <a:masterClrMapping/>
  </p:clrMapOvr>
  <p:transition spd="slow">
    <p:cut/>
  </p:transition>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4" name="Shape 284"/>
        <p:cNvGrpSpPr/>
        <p:nvPr/>
      </p:nvGrpSpPr>
      <p:grpSpPr>
        <a:xfrm>
          <a:off x="0" y="0"/>
          <a:ext cx="0" cy="0"/>
          <a:chOff x="0" y="0"/>
          <a:chExt cx="0" cy="0"/>
        </a:xfrm>
      </p:grpSpPr>
      <p:sp>
        <p:nvSpPr>
          <p:cNvPr id="285" name="Shape 285"/>
          <p:cNvSpPr txBox="1"/>
          <p:nvPr>
            <p:ph type="title"/>
          </p:nvPr>
        </p:nvSpPr>
        <p:spPr>
          <a:xfrm>
            <a:off x="311700" y="410000"/>
            <a:ext cx="8520600" cy="607800"/>
          </a:xfrm>
          <a:prstGeom prst="rect">
            <a:avLst/>
          </a:prstGeom>
        </p:spPr>
        <p:txBody>
          <a:bodyPr anchorCtr="0" anchor="t" bIns="91425" lIns="91425" rIns="91425" tIns="91425">
            <a:noAutofit/>
          </a:bodyPr>
          <a:lstStyle/>
          <a:p>
            <a:pPr lvl="0" rtl="0">
              <a:spcBef>
                <a:spcPts val="0"/>
              </a:spcBef>
              <a:buNone/>
            </a:pPr>
            <a:r>
              <a:rPr lang="en"/>
              <a:t>Downward Shift in supply curve</a:t>
            </a:r>
          </a:p>
        </p:txBody>
      </p:sp>
      <p:sp>
        <p:nvSpPr>
          <p:cNvPr id="286" name="Shape 286"/>
          <p:cNvSpPr txBox="1"/>
          <p:nvPr>
            <p:ph idx="1" type="body"/>
          </p:nvPr>
        </p:nvSpPr>
        <p:spPr>
          <a:xfrm>
            <a:off x="311700" y="1229875"/>
            <a:ext cx="8520600" cy="3339000"/>
          </a:xfrm>
          <a:prstGeom prst="rect">
            <a:avLst/>
          </a:prstGeom>
        </p:spPr>
        <p:txBody>
          <a:bodyPr anchorCtr="0" anchor="t" bIns="91425" lIns="91425" rIns="91425" tIns="91425">
            <a:noAutofit/>
          </a:bodyPr>
          <a:lstStyle/>
          <a:p>
            <a:pPr lvl="0" rtl="0">
              <a:lnSpc>
                <a:spcPct val="90000"/>
              </a:lnSpc>
              <a:spcBef>
                <a:spcPts val="1200"/>
              </a:spcBef>
              <a:spcAft>
                <a:spcPts val="200"/>
              </a:spcAft>
              <a:buNone/>
            </a:pPr>
            <a:r>
              <a:rPr lang="en" sz="2000">
                <a:solidFill>
                  <a:srgbClr val="1CADE4"/>
                </a:solidFill>
                <a:latin typeface="Arial"/>
                <a:ea typeface="Arial"/>
                <a:cs typeface="Arial"/>
                <a:sym typeface="Arial"/>
              </a:rPr>
              <a:t> </a:t>
            </a:r>
            <a:r>
              <a:rPr lang="en" sz="2000">
                <a:solidFill>
                  <a:srgbClr val="000000"/>
                </a:solidFill>
                <a:latin typeface="Arial"/>
                <a:ea typeface="Arial"/>
                <a:cs typeface="Arial"/>
                <a:sym typeface="Arial"/>
              </a:rPr>
              <a:t>Here, the price keeping constant other factors are to be taken in consideration.</a:t>
            </a:r>
          </a:p>
          <a:p>
            <a:pPr lvl="0" rtl="0">
              <a:lnSpc>
                <a:spcPct val="90000"/>
              </a:lnSpc>
              <a:spcBef>
                <a:spcPts val="1200"/>
              </a:spcBef>
              <a:spcAft>
                <a:spcPts val="200"/>
              </a:spcAft>
              <a:buNone/>
            </a:pPr>
            <a:r>
              <a:rPr lang="en" sz="2000">
                <a:solidFill>
                  <a:srgbClr val="1CADE4"/>
                </a:solidFill>
                <a:latin typeface="Arial"/>
                <a:ea typeface="Arial"/>
                <a:cs typeface="Arial"/>
                <a:sym typeface="Arial"/>
              </a:rPr>
              <a:t> </a:t>
            </a:r>
            <a:r>
              <a:rPr lang="en" sz="2000">
                <a:solidFill>
                  <a:srgbClr val="000000"/>
                </a:solidFill>
                <a:latin typeface="Arial"/>
                <a:ea typeface="Arial"/>
                <a:cs typeface="Arial"/>
                <a:sym typeface="Arial"/>
              </a:rPr>
              <a:t>Let us take the fact of maggi-ban. When there was objectionable amount of lead found in maggi, there was a decrease in supply of maggi and the stall owners opted for using different noodles like wai-wai etc, no matter price remaining same.</a:t>
            </a:r>
          </a:p>
          <a:p>
            <a:pPr lvl="0" rtl="0">
              <a:spcBef>
                <a:spcPts val="0"/>
              </a:spcBef>
              <a:buNone/>
            </a:pPr>
            <a:r>
              <a:t/>
            </a:r>
            <a:endParaRPr/>
          </a:p>
        </p:txBody>
      </p:sp>
    </p:spTree>
  </p:cSld>
  <p:clrMapOvr>
    <a:masterClrMapping/>
  </p:clrMapOvr>
  <p:transition spd="slow">
    <p:cut/>
  </p:transition>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0" name="Shape 290"/>
        <p:cNvGrpSpPr/>
        <p:nvPr/>
      </p:nvGrpSpPr>
      <p:grpSpPr>
        <a:xfrm>
          <a:off x="0" y="0"/>
          <a:ext cx="0" cy="0"/>
          <a:chOff x="0" y="0"/>
          <a:chExt cx="0" cy="0"/>
        </a:xfrm>
      </p:grpSpPr>
      <p:sp>
        <p:nvSpPr>
          <p:cNvPr id="291" name="Shape 291"/>
          <p:cNvSpPr txBox="1"/>
          <p:nvPr>
            <p:ph type="title"/>
          </p:nvPr>
        </p:nvSpPr>
        <p:spPr>
          <a:xfrm>
            <a:off x="311700" y="199275"/>
            <a:ext cx="8520600" cy="548100"/>
          </a:xfrm>
          <a:prstGeom prst="rect">
            <a:avLst/>
          </a:prstGeom>
        </p:spPr>
        <p:txBody>
          <a:bodyPr anchorCtr="0" anchor="t" bIns="91425" lIns="91425" rIns="91425" tIns="91425">
            <a:noAutofit/>
          </a:bodyPr>
          <a:lstStyle/>
          <a:p>
            <a:pPr lvl="0" rtl="0">
              <a:spcBef>
                <a:spcPts val="0"/>
              </a:spcBef>
              <a:buNone/>
            </a:pPr>
            <a:r>
              <a:rPr lang="en"/>
              <a:t>Plot of Downward Shift</a:t>
            </a:r>
          </a:p>
        </p:txBody>
      </p:sp>
      <p:pic>
        <p:nvPicPr>
          <p:cNvPr id="292" name="Shape 292"/>
          <p:cNvPicPr preferRelativeResize="0"/>
          <p:nvPr/>
        </p:nvPicPr>
        <p:blipFill>
          <a:blip r:embed="rId3">
            <a:alphaModFix/>
          </a:blip>
          <a:stretch>
            <a:fillRect/>
          </a:stretch>
        </p:blipFill>
        <p:spPr>
          <a:xfrm>
            <a:off x="115549" y="893375"/>
            <a:ext cx="7487347" cy="3906047"/>
          </a:xfrm>
          <a:prstGeom prst="rect">
            <a:avLst/>
          </a:prstGeom>
          <a:noFill/>
          <a:ln>
            <a:noFill/>
          </a:ln>
        </p:spPr>
      </p:pic>
      <p:sp>
        <p:nvSpPr>
          <p:cNvPr id="293" name="Shape 293"/>
          <p:cNvSpPr txBox="1"/>
          <p:nvPr/>
        </p:nvSpPr>
        <p:spPr>
          <a:xfrm>
            <a:off x="7640350" y="836450"/>
            <a:ext cx="1423200" cy="2397000"/>
          </a:xfrm>
          <a:prstGeom prst="rect">
            <a:avLst/>
          </a:prstGeom>
          <a:noFill/>
          <a:ln>
            <a:noFill/>
          </a:ln>
        </p:spPr>
        <p:txBody>
          <a:bodyPr anchorCtr="0" anchor="t" bIns="91425" lIns="91425" rIns="91425" tIns="91425">
            <a:noAutofit/>
          </a:bodyPr>
          <a:lstStyle/>
          <a:p>
            <a:pPr lvl="0" rtl="0">
              <a:spcBef>
                <a:spcPts val="0"/>
              </a:spcBef>
              <a:buNone/>
            </a:pPr>
            <a:r>
              <a:rPr lang="en"/>
              <a:t>S1: supply of maggi when there was no ban</a:t>
            </a:r>
          </a:p>
          <a:p>
            <a:pPr lvl="0" rtl="0">
              <a:spcBef>
                <a:spcPts val="0"/>
              </a:spcBef>
              <a:buNone/>
            </a:pPr>
            <a:r>
              <a:t/>
            </a:r>
            <a:endParaRPr/>
          </a:p>
          <a:p>
            <a:pPr lvl="0">
              <a:spcBef>
                <a:spcPts val="0"/>
              </a:spcBef>
              <a:buNone/>
            </a:pPr>
            <a:r>
              <a:rPr lang="en"/>
              <a:t>S2 : supply of maggi when there was ban</a:t>
            </a:r>
          </a:p>
        </p:txBody>
      </p:sp>
    </p:spTree>
  </p:cSld>
  <p:clrMapOvr>
    <a:masterClrMapping/>
  </p:clrMapOvr>
  <p:transition spd="slow">
    <p:cut/>
  </p:transition>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7" name="Shape 297"/>
        <p:cNvGrpSpPr/>
        <p:nvPr/>
      </p:nvGrpSpPr>
      <p:grpSpPr>
        <a:xfrm>
          <a:off x="0" y="0"/>
          <a:ext cx="0" cy="0"/>
          <a:chOff x="0" y="0"/>
          <a:chExt cx="0" cy="0"/>
        </a:xfrm>
      </p:grpSpPr>
      <p:sp>
        <p:nvSpPr>
          <p:cNvPr id="298" name="Shape 298"/>
          <p:cNvSpPr txBox="1"/>
          <p:nvPr>
            <p:ph type="title"/>
          </p:nvPr>
        </p:nvSpPr>
        <p:spPr>
          <a:xfrm>
            <a:off x="311700" y="410000"/>
            <a:ext cx="8520600" cy="607800"/>
          </a:xfrm>
          <a:prstGeom prst="rect">
            <a:avLst/>
          </a:prstGeom>
        </p:spPr>
        <p:txBody>
          <a:bodyPr anchorCtr="0" anchor="t" bIns="91425" lIns="91425" rIns="91425" tIns="91425">
            <a:noAutofit/>
          </a:bodyPr>
          <a:lstStyle/>
          <a:p>
            <a:pPr lvl="0" rtl="0">
              <a:spcBef>
                <a:spcPts val="0"/>
              </a:spcBef>
              <a:buNone/>
            </a:pPr>
            <a:r>
              <a:rPr lang="en"/>
              <a:t>Elasticity Analysis</a:t>
            </a:r>
          </a:p>
        </p:txBody>
      </p:sp>
      <p:sp>
        <p:nvSpPr>
          <p:cNvPr id="299" name="Shape 299"/>
          <p:cNvSpPr txBox="1"/>
          <p:nvPr>
            <p:ph idx="1" type="body"/>
          </p:nvPr>
        </p:nvSpPr>
        <p:spPr>
          <a:xfrm>
            <a:off x="311700" y="1229875"/>
            <a:ext cx="8520600" cy="3339000"/>
          </a:xfrm>
          <a:prstGeom prst="rect">
            <a:avLst/>
          </a:prstGeom>
        </p:spPr>
        <p:txBody>
          <a:bodyPr anchorCtr="0" anchor="t" bIns="91425" lIns="91425" rIns="91425" tIns="91425">
            <a:noAutofit/>
          </a:bodyPr>
          <a:lstStyle/>
          <a:p>
            <a:pPr lvl="0" rtl="0">
              <a:lnSpc>
                <a:spcPct val="90000"/>
              </a:lnSpc>
              <a:spcBef>
                <a:spcPts val="1200"/>
              </a:spcBef>
              <a:spcAft>
                <a:spcPts val="200"/>
              </a:spcAft>
              <a:buNone/>
            </a:pPr>
            <a:r>
              <a:rPr lang="en" sz="2000">
                <a:solidFill>
                  <a:srgbClr val="1CADE4"/>
                </a:solidFill>
                <a:latin typeface="Arial"/>
                <a:ea typeface="Arial"/>
                <a:cs typeface="Arial"/>
                <a:sym typeface="Arial"/>
              </a:rPr>
              <a:t> </a:t>
            </a:r>
            <a:r>
              <a:rPr lang="en" sz="2000">
                <a:solidFill>
                  <a:srgbClr val="000000"/>
                </a:solidFill>
                <a:latin typeface="Arial"/>
                <a:ea typeface="Arial"/>
                <a:cs typeface="Arial"/>
                <a:sym typeface="Arial"/>
              </a:rPr>
              <a:t>ELASTICITY OF DEMAND:</a:t>
            </a:r>
          </a:p>
          <a:p>
            <a:pPr lvl="0" rtl="0">
              <a:lnSpc>
                <a:spcPct val="90000"/>
              </a:lnSpc>
              <a:spcBef>
                <a:spcPts val="1200"/>
              </a:spcBef>
              <a:spcAft>
                <a:spcPts val="200"/>
              </a:spcAft>
              <a:buNone/>
            </a:pPr>
            <a:r>
              <a:rPr lang="en" sz="2000">
                <a:solidFill>
                  <a:srgbClr val="1CADE4"/>
                </a:solidFill>
                <a:latin typeface="Arial"/>
                <a:ea typeface="Arial"/>
                <a:cs typeface="Arial"/>
                <a:sym typeface="Arial"/>
              </a:rPr>
              <a:t> </a:t>
            </a:r>
            <a:r>
              <a:rPr lang="en" sz="2000">
                <a:solidFill>
                  <a:srgbClr val="000000"/>
                </a:solidFill>
                <a:latin typeface="Arial"/>
                <a:ea typeface="Arial"/>
                <a:cs typeface="Arial"/>
                <a:sym typeface="Arial"/>
              </a:rPr>
              <a:t>The elasticity of demand for a commodity is the rate at which quantity changes as the price changes.</a:t>
            </a:r>
          </a:p>
          <a:p>
            <a:pPr lvl="0" rtl="0">
              <a:lnSpc>
                <a:spcPct val="90000"/>
              </a:lnSpc>
              <a:spcBef>
                <a:spcPts val="1200"/>
              </a:spcBef>
              <a:spcAft>
                <a:spcPts val="200"/>
              </a:spcAft>
              <a:buNone/>
            </a:pPr>
            <a:r>
              <a:rPr lang="en" sz="2000">
                <a:solidFill>
                  <a:srgbClr val="1CADE4"/>
                </a:solidFill>
                <a:latin typeface="Arial"/>
                <a:ea typeface="Arial"/>
                <a:cs typeface="Arial"/>
                <a:sym typeface="Arial"/>
              </a:rPr>
              <a:t> </a:t>
            </a:r>
          </a:p>
          <a:p>
            <a:pPr lvl="0" rtl="0">
              <a:lnSpc>
                <a:spcPct val="90000"/>
              </a:lnSpc>
              <a:spcBef>
                <a:spcPts val="1200"/>
              </a:spcBef>
              <a:spcAft>
                <a:spcPts val="200"/>
              </a:spcAft>
              <a:buNone/>
            </a:pPr>
            <a:r>
              <a:rPr lang="en" sz="2000">
                <a:solidFill>
                  <a:srgbClr val="1CADE4"/>
                </a:solidFill>
                <a:latin typeface="Arial"/>
                <a:ea typeface="Arial"/>
                <a:cs typeface="Arial"/>
                <a:sym typeface="Arial"/>
              </a:rPr>
              <a:t>	Price Elasticity = %Change in Qty Demand</a:t>
            </a:r>
          </a:p>
          <a:p>
            <a:pPr lvl="0" rtl="0">
              <a:lnSpc>
                <a:spcPct val="90000"/>
              </a:lnSpc>
              <a:spcBef>
                <a:spcPts val="1200"/>
              </a:spcBef>
              <a:spcAft>
                <a:spcPts val="200"/>
              </a:spcAft>
              <a:buNone/>
            </a:pPr>
            <a:r>
              <a:rPr lang="en" sz="2000">
                <a:solidFill>
                  <a:srgbClr val="1CADE4"/>
                </a:solidFill>
                <a:latin typeface="Arial"/>
                <a:ea typeface="Arial"/>
                <a:cs typeface="Arial"/>
                <a:sym typeface="Arial"/>
              </a:rPr>
              <a:t>					_______________________</a:t>
            </a:r>
          </a:p>
          <a:p>
            <a:pPr lvl="0" rtl="0">
              <a:lnSpc>
                <a:spcPct val="90000"/>
              </a:lnSpc>
              <a:spcBef>
                <a:spcPts val="1200"/>
              </a:spcBef>
              <a:spcAft>
                <a:spcPts val="200"/>
              </a:spcAft>
              <a:buNone/>
            </a:pPr>
            <a:r>
              <a:rPr lang="en" sz="2000">
                <a:solidFill>
                  <a:srgbClr val="1CADE4"/>
                </a:solidFill>
                <a:latin typeface="Arial"/>
                <a:ea typeface="Arial"/>
                <a:cs typeface="Arial"/>
                <a:sym typeface="Arial"/>
              </a:rPr>
              <a:t>					       %Change in Price</a:t>
            </a:r>
          </a:p>
          <a:p>
            <a:pPr lvl="0" rtl="0">
              <a:spcBef>
                <a:spcPts val="0"/>
              </a:spcBef>
              <a:buNone/>
            </a:pPr>
            <a:r>
              <a:t/>
            </a:r>
            <a:endParaRPr/>
          </a:p>
        </p:txBody>
      </p:sp>
      <p:sp>
        <p:nvSpPr>
          <p:cNvPr id="300" name="Shape 300"/>
          <p:cNvSpPr txBox="1"/>
          <p:nvPr/>
        </p:nvSpPr>
        <p:spPr>
          <a:xfrm>
            <a:off x="815575" y="2858875"/>
            <a:ext cx="5524200" cy="1710000"/>
          </a:xfrm>
          <a:prstGeom prst="rect">
            <a:avLst/>
          </a:prstGeom>
          <a:noFill/>
          <a:ln>
            <a:noFill/>
          </a:ln>
        </p:spPr>
        <p:txBody>
          <a:bodyPr anchorCtr="0" anchor="t" bIns="91425" lIns="91425" rIns="91425" tIns="91425">
            <a:noAutofit/>
          </a:bodyPr>
          <a:lstStyle/>
          <a:p>
            <a:pPr lvl="0">
              <a:spcBef>
                <a:spcPts val="0"/>
              </a:spcBef>
              <a:buNone/>
            </a:pPr>
            <a:r>
              <a:t/>
            </a:r>
            <a:endParaRPr/>
          </a:p>
        </p:txBody>
      </p:sp>
    </p:spTree>
  </p:cSld>
  <p:clrMapOvr>
    <a:masterClrMapping/>
  </p:clrMapOvr>
  <p:transition spd="slow">
    <p:cut/>
  </p:transition>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4" name="Shape 304"/>
        <p:cNvGrpSpPr/>
        <p:nvPr/>
      </p:nvGrpSpPr>
      <p:grpSpPr>
        <a:xfrm>
          <a:off x="0" y="0"/>
          <a:ext cx="0" cy="0"/>
          <a:chOff x="0" y="0"/>
          <a:chExt cx="0" cy="0"/>
        </a:xfrm>
      </p:grpSpPr>
      <p:sp>
        <p:nvSpPr>
          <p:cNvPr id="305" name="Shape 305"/>
          <p:cNvSpPr txBox="1"/>
          <p:nvPr>
            <p:ph type="title"/>
          </p:nvPr>
        </p:nvSpPr>
        <p:spPr>
          <a:xfrm>
            <a:off x="311700" y="410000"/>
            <a:ext cx="8520600" cy="607800"/>
          </a:xfrm>
          <a:prstGeom prst="rect">
            <a:avLst/>
          </a:prstGeom>
        </p:spPr>
        <p:txBody>
          <a:bodyPr anchorCtr="0" anchor="t" bIns="91425" lIns="91425" rIns="91425" tIns="91425">
            <a:noAutofit/>
          </a:bodyPr>
          <a:lstStyle/>
          <a:p>
            <a:pPr lvl="0" rtl="0">
              <a:spcBef>
                <a:spcPts val="0"/>
              </a:spcBef>
              <a:buNone/>
            </a:pPr>
            <a:r>
              <a:rPr lang="en">
                <a:solidFill>
                  <a:srgbClr val="351C75"/>
                </a:solidFill>
              </a:rPr>
              <a:t>DETERMINANTS OF ELASTICITY</a:t>
            </a:r>
          </a:p>
        </p:txBody>
      </p:sp>
      <p:sp>
        <p:nvSpPr>
          <p:cNvPr id="306" name="Shape 306"/>
          <p:cNvSpPr txBox="1"/>
          <p:nvPr>
            <p:ph idx="1" type="body"/>
          </p:nvPr>
        </p:nvSpPr>
        <p:spPr>
          <a:xfrm>
            <a:off x="311700" y="1229875"/>
            <a:ext cx="8520600" cy="3804900"/>
          </a:xfrm>
          <a:prstGeom prst="rect">
            <a:avLst/>
          </a:prstGeom>
        </p:spPr>
        <p:txBody>
          <a:bodyPr anchorCtr="0" anchor="t" bIns="91425" lIns="91425" rIns="91425" tIns="91425">
            <a:noAutofit/>
          </a:bodyPr>
          <a:lstStyle/>
          <a:p>
            <a:pPr lvl="0" rtl="0">
              <a:lnSpc>
                <a:spcPct val="90000"/>
              </a:lnSpc>
              <a:spcBef>
                <a:spcPts val="1200"/>
              </a:spcBef>
              <a:spcAft>
                <a:spcPts val="200"/>
              </a:spcAft>
              <a:buNone/>
            </a:pPr>
            <a:r>
              <a:rPr b="1" lang="en" sz="2000">
                <a:solidFill>
                  <a:srgbClr val="000000"/>
                </a:solidFill>
                <a:latin typeface="Arial"/>
                <a:ea typeface="Arial"/>
                <a:cs typeface="Arial"/>
                <a:sym typeface="Arial"/>
              </a:rPr>
              <a:t> AVAILABILITY OF SUBSTITUTES:</a:t>
            </a:r>
          </a:p>
          <a:p>
            <a:pPr lvl="0" rtl="0">
              <a:lnSpc>
                <a:spcPct val="90000"/>
              </a:lnSpc>
              <a:spcBef>
                <a:spcPts val="1200"/>
              </a:spcBef>
              <a:spcAft>
                <a:spcPts val="200"/>
              </a:spcAft>
              <a:buNone/>
            </a:pPr>
            <a:r>
              <a:rPr lang="en" sz="2000">
                <a:solidFill>
                  <a:srgbClr val="000000"/>
                </a:solidFill>
                <a:latin typeface="Arial"/>
                <a:ea typeface="Arial"/>
                <a:cs typeface="Arial"/>
                <a:sym typeface="Arial"/>
              </a:rPr>
              <a:t> In the case of maggi , substitutes are not available in the market .So even if there is a increase in the price of maggi, the consumers will not shift their intake as much from maggi.</a:t>
            </a:r>
          </a:p>
          <a:p>
            <a:pPr lvl="0" rtl="0">
              <a:lnSpc>
                <a:spcPct val="90000"/>
              </a:lnSpc>
              <a:spcBef>
                <a:spcPts val="1200"/>
              </a:spcBef>
              <a:spcAft>
                <a:spcPts val="200"/>
              </a:spcAft>
              <a:buNone/>
            </a:pPr>
            <a:r>
              <a:rPr lang="en" sz="2000">
                <a:solidFill>
                  <a:srgbClr val="000000"/>
                </a:solidFill>
                <a:latin typeface="Arial"/>
                <a:ea typeface="Arial"/>
                <a:cs typeface="Arial"/>
                <a:sym typeface="Arial"/>
              </a:rPr>
              <a:t> Maggi is that product which is meant for the youngsters. Even in the long run the demand is inelastic because even in the long run if there is a increase in price of maggi the hard core maggi consumer will not shift their preference. And in short run the demand is inelastic.</a:t>
            </a:r>
          </a:p>
        </p:txBody>
      </p:sp>
    </p:spTree>
  </p:cSld>
  <p:clrMapOvr>
    <a:masterClrMapping/>
  </p:clrMapOvr>
  <p:transition spd="slow">
    <p:cut/>
  </p:transition>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0" name="Shape 310"/>
        <p:cNvGrpSpPr/>
        <p:nvPr/>
      </p:nvGrpSpPr>
      <p:grpSpPr>
        <a:xfrm>
          <a:off x="0" y="0"/>
          <a:ext cx="0" cy="0"/>
          <a:chOff x="0" y="0"/>
          <a:chExt cx="0" cy="0"/>
        </a:xfrm>
      </p:grpSpPr>
      <p:sp>
        <p:nvSpPr>
          <p:cNvPr id="311" name="Shape 311"/>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
              <a:t>Conclusion</a:t>
            </a:r>
          </a:p>
        </p:txBody>
      </p:sp>
      <p:sp>
        <p:nvSpPr>
          <p:cNvPr id="312" name="Shape 312"/>
          <p:cNvSpPr txBox="1"/>
          <p:nvPr>
            <p:ph idx="1" type="body"/>
          </p:nvPr>
        </p:nvSpPr>
        <p:spPr>
          <a:xfrm>
            <a:off x="311700" y="1229875"/>
            <a:ext cx="8520600" cy="3339000"/>
          </a:xfrm>
          <a:prstGeom prst="rect">
            <a:avLst/>
          </a:prstGeom>
        </p:spPr>
        <p:txBody>
          <a:bodyPr anchorCtr="0" anchor="t" bIns="91425" lIns="91425" rIns="91425" tIns="91425">
            <a:noAutofit/>
          </a:bodyPr>
          <a:lstStyle/>
          <a:p>
            <a:pPr lvl="0" rtl="0">
              <a:lnSpc>
                <a:spcPct val="90000"/>
              </a:lnSpc>
              <a:spcBef>
                <a:spcPts val="1200"/>
              </a:spcBef>
              <a:spcAft>
                <a:spcPts val="200"/>
              </a:spcAft>
              <a:buNone/>
            </a:pPr>
            <a:r>
              <a:rPr lang="en" sz="2000">
                <a:solidFill>
                  <a:srgbClr val="000000"/>
                </a:solidFill>
                <a:latin typeface="Arial"/>
                <a:ea typeface="Arial"/>
                <a:cs typeface="Arial"/>
                <a:sym typeface="Arial"/>
              </a:rPr>
              <a:t>These were the analysis of our product maggi.</a:t>
            </a:r>
          </a:p>
          <a:p>
            <a:pPr lvl="0" rtl="0">
              <a:lnSpc>
                <a:spcPct val="90000"/>
              </a:lnSpc>
              <a:spcBef>
                <a:spcPts val="1200"/>
              </a:spcBef>
              <a:spcAft>
                <a:spcPts val="200"/>
              </a:spcAft>
              <a:buNone/>
            </a:pPr>
            <a:r>
              <a:rPr lang="en" sz="2000">
                <a:solidFill>
                  <a:srgbClr val="1CADE4"/>
                </a:solidFill>
                <a:latin typeface="Arial"/>
                <a:ea typeface="Arial"/>
                <a:cs typeface="Arial"/>
                <a:sym typeface="Arial"/>
              </a:rPr>
              <a:t>*	 </a:t>
            </a:r>
            <a:r>
              <a:rPr lang="en" sz="2000">
                <a:solidFill>
                  <a:srgbClr val="000000"/>
                </a:solidFill>
                <a:latin typeface="Arial"/>
                <a:ea typeface="Arial"/>
                <a:cs typeface="Arial"/>
                <a:sym typeface="Arial"/>
              </a:rPr>
              <a:t>Finally we found that the stalls have a same pattern of increase and decrease in demand of Maggi.</a:t>
            </a:r>
          </a:p>
          <a:p>
            <a:pPr lvl="0" rtl="0">
              <a:lnSpc>
                <a:spcPct val="90000"/>
              </a:lnSpc>
              <a:spcBef>
                <a:spcPts val="1200"/>
              </a:spcBef>
              <a:spcAft>
                <a:spcPts val="200"/>
              </a:spcAft>
              <a:buNone/>
            </a:pPr>
            <a:r>
              <a:rPr lang="en" sz="2000">
                <a:solidFill>
                  <a:srgbClr val="1CADE4"/>
                </a:solidFill>
                <a:latin typeface="Arial"/>
                <a:ea typeface="Arial"/>
                <a:cs typeface="Arial"/>
                <a:sym typeface="Arial"/>
              </a:rPr>
              <a:t>*	</a:t>
            </a:r>
            <a:r>
              <a:rPr lang="en" sz="2000">
                <a:solidFill>
                  <a:srgbClr val="000000"/>
                </a:solidFill>
                <a:latin typeface="Arial"/>
                <a:ea typeface="Arial"/>
                <a:cs typeface="Arial"/>
                <a:sym typeface="Arial"/>
              </a:rPr>
              <a:t>Also the increase in prices of different maggi varieties is the same in all the stalls.</a:t>
            </a:r>
          </a:p>
          <a:p>
            <a:pPr lvl="0" rtl="0">
              <a:lnSpc>
                <a:spcPct val="90000"/>
              </a:lnSpc>
              <a:spcBef>
                <a:spcPts val="1200"/>
              </a:spcBef>
              <a:spcAft>
                <a:spcPts val="200"/>
              </a:spcAft>
              <a:buNone/>
            </a:pPr>
            <a:r>
              <a:rPr lang="en" sz="2000">
                <a:solidFill>
                  <a:srgbClr val="1CADE4"/>
                </a:solidFill>
                <a:latin typeface="Arial"/>
                <a:ea typeface="Arial"/>
                <a:cs typeface="Arial"/>
                <a:sym typeface="Arial"/>
              </a:rPr>
              <a:t>*	</a:t>
            </a:r>
            <a:r>
              <a:rPr lang="en" sz="2000">
                <a:solidFill>
                  <a:srgbClr val="000000"/>
                </a:solidFill>
                <a:latin typeface="Arial"/>
                <a:ea typeface="Arial"/>
                <a:cs typeface="Arial"/>
                <a:sym typeface="Arial"/>
              </a:rPr>
              <a:t>In short the increase in demand,supply,prices etc is similar in all the stalls.</a:t>
            </a:r>
          </a:p>
          <a:p>
            <a:pPr lvl="0" rtl="0">
              <a:lnSpc>
                <a:spcPct val="90000"/>
              </a:lnSpc>
              <a:spcBef>
                <a:spcPts val="1200"/>
              </a:spcBef>
              <a:spcAft>
                <a:spcPts val="200"/>
              </a:spcAft>
              <a:buNone/>
            </a:pPr>
            <a:r>
              <a:rPr lang="en" sz="2000">
                <a:solidFill>
                  <a:srgbClr val="1CADE4"/>
                </a:solidFill>
                <a:latin typeface="Arial"/>
                <a:ea typeface="Arial"/>
                <a:cs typeface="Arial"/>
                <a:sym typeface="Arial"/>
              </a:rPr>
              <a:t> * 	</a:t>
            </a:r>
            <a:r>
              <a:rPr lang="en" sz="2000">
                <a:solidFill>
                  <a:srgbClr val="000000"/>
                </a:solidFill>
                <a:latin typeface="Arial"/>
                <a:ea typeface="Arial"/>
                <a:cs typeface="Arial"/>
                <a:sym typeface="Arial"/>
              </a:rPr>
              <a:t>On doing the analysis we found that it is monopolistic market.</a:t>
            </a:r>
          </a:p>
          <a:p>
            <a:pPr lvl="0">
              <a:spcBef>
                <a:spcPts val="0"/>
              </a:spcBef>
              <a:buNone/>
            </a:pPr>
            <a:r>
              <a:t/>
            </a:r>
            <a:endParaRPr sz="2000">
              <a:latin typeface="Arial"/>
              <a:ea typeface="Arial"/>
              <a:cs typeface="Arial"/>
              <a:sym typeface="Arial"/>
            </a:endParaRPr>
          </a:p>
        </p:txBody>
      </p:sp>
    </p:spTree>
  </p:cSld>
  <p:clrMapOvr>
    <a:masterClrMapping/>
  </p:clrMapOvr>
  <p:transition spd="slow">
    <p:cut/>
  </p:transition>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6" name="Shape 316"/>
        <p:cNvGrpSpPr/>
        <p:nvPr/>
      </p:nvGrpSpPr>
      <p:grpSpPr>
        <a:xfrm>
          <a:off x="0" y="0"/>
          <a:ext cx="0" cy="0"/>
          <a:chOff x="0" y="0"/>
          <a:chExt cx="0" cy="0"/>
        </a:xfrm>
      </p:grpSpPr>
      <p:sp>
        <p:nvSpPr>
          <p:cNvPr id="317" name="Shape 317"/>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
              <a:t>References - </a:t>
            </a:r>
          </a:p>
        </p:txBody>
      </p:sp>
      <p:sp>
        <p:nvSpPr>
          <p:cNvPr id="318" name="Shape 318"/>
          <p:cNvSpPr txBox="1"/>
          <p:nvPr>
            <p:ph idx="1" type="body"/>
          </p:nvPr>
        </p:nvSpPr>
        <p:spPr>
          <a:xfrm>
            <a:off x="311700" y="1229875"/>
            <a:ext cx="8520600" cy="3339000"/>
          </a:xfrm>
          <a:prstGeom prst="rect">
            <a:avLst/>
          </a:prstGeom>
        </p:spPr>
        <p:txBody>
          <a:bodyPr anchorCtr="0" anchor="t" bIns="91425" lIns="91425" rIns="91425" tIns="91425">
            <a:noAutofit/>
          </a:bodyPr>
          <a:lstStyle/>
          <a:p>
            <a:pPr lvl="0" rtl="0">
              <a:spcBef>
                <a:spcPts val="0"/>
              </a:spcBef>
              <a:buNone/>
            </a:pPr>
            <a:r>
              <a:rPr lang="en" u="sng">
                <a:solidFill>
                  <a:schemeClr val="hlink"/>
                </a:solidFill>
                <a:hlinkClick r:id="rId3"/>
              </a:rPr>
              <a:t>http://www.thehindu.com/news/national/latest-developments-in-row-over-maggis-food-safety/article7271044.ece</a:t>
            </a:r>
          </a:p>
          <a:p>
            <a:pPr lvl="0" rtl="0">
              <a:spcBef>
                <a:spcPts val="0"/>
              </a:spcBef>
              <a:buNone/>
            </a:pPr>
            <a:r>
              <a:rPr lang="en" u="sng">
                <a:solidFill>
                  <a:schemeClr val="hlink"/>
                </a:solidFill>
                <a:hlinkClick r:id="rId4"/>
              </a:rPr>
              <a:t>https://www.quora.com/Why-was-Maggi-banned</a:t>
            </a:r>
          </a:p>
          <a:p>
            <a:pPr lvl="0" rtl="0">
              <a:spcBef>
                <a:spcPts val="0"/>
              </a:spcBef>
              <a:buNone/>
            </a:pPr>
            <a:r>
              <a:rPr lang="en" u="sng">
                <a:solidFill>
                  <a:schemeClr val="hlink"/>
                </a:solidFill>
                <a:hlinkClick r:id="rId5"/>
              </a:rPr>
              <a:t>http://indianexpress.com/article/india/india-news-india/gujarat-govt-lifts-ban-on-sale-of-maggi/</a:t>
            </a:r>
          </a:p>
          <a:p>
            <a:pPr lvl="0" rtl="0">
              <a:spcBef>
                <a:spcPts val="0"/>
              </a:spcBef>
              <a:buNone/>
            </a:pPr>
            <a:r>
              <a:t/>
            </a:r>
            <a:endParaRPr/>
          </a:p>
          <a:p>
            <a:pPr lvl="0" rtl="0">
              <a:spcBef>
                <a:spcPts val="0"/>
              </a:spcBef>
              <a:buNone/>
            </a:pPr>
            <a:r>
              <a:t/>
            </a:r>
            <a:endParaRPr/>
          </a:p>
          <a:p>
            <a:pPr lvl="0">
              <a:spcBef>
                <a:spcPts val="0"/>
              </a:spcBef>
              <a:buNone/>
            </a:pPr>
            <a:r>
              <a:t/>
            </a:r>
            <a:endParaRPr/>
          </a:p>
        </p:txBody>
      </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0" name="Shape 100"/>
        <p:cNvGrpSpPr/>
        <p:nvPr/>
      </p:nvGrpSpPr>
      <p:grpSpPr>
        <a:xfrm>
          <a:off x="0" y="0"/>
          <a:ext cx="0" cy="0"/>
          <a:chOff x="0" y="0"/>
          <a:chExt cx="0" cy="0"/>
        </a:xfrm>
      </p:grpSpPr>
      <p:pic>
        <p:nvPicPr>
          <p:cNvPr id="101" name="Shape 101"/>
          <p:cNvPicPr preferRelativeResize="0"/>
          <p:nvPr/>
        </p:nvPicPr>
        <p:blipFill>
          <a:blip r:embed="rId3">
            <a:alphaModFix/>
          </a:blip>
          <a:stretch>
            <a:fillRect/>
          </a:stretch>
        </p:blipFill>
        <p:spPr>
          <a:xfrm>
            <a:off x="0" y="290500"/>
            <a:ext cx="6076950" cy="4562475"/>
          </a:xfrm>
          <a:prstGeom prst="rect">
            <a:avLst/>
          </a:prstGeom>
          <a:noFill/>
          <a:ln>
            <a:noFill/>
          </a:ln>
        </p:spPr>
      </p:pic>
      <p:sp>
        <p:nvSpPr>
          <p:cNvPr id="102" name="Shape 102"/>
          <p:cNvSpPr txBox="1"/>
          <p:nvPr/>
        </p:nvSpPr>
        <p:spPr>
          <a:xfrm>
            <a:off x="6076950" y="290500"/>
            <a:ext cx="3066900" cy="3525000"/>
          </a:xfrm>
          <a:prstGeom prst="rect">
            <a:avLst/>
          </a:prstGeom>
          <a:noFill/>
          <a:ln>
            <a:noFill/>
          </a:ln>
        </p:spPr>
        <p:txBody>
          <a:bodyPr anchorCtr="0" anchor="t" bIns="91425" lIns="91425" rIns="91425" tIns="91425">
            <a:noAutofit/>
          </a:bodyPr>
          <a:lstStyle/>
          <a:p>
            <a:pPr lvl="0" rtl="0">
              <a:spcBef>
                <a:spcPts val="0"/>
              </a:spcBef>
              <a:buNone/>
            </a:pPr>
            <a:r>
              <a:rPr lang="en" sz="2400"/>
              <a:t>In India alone we consume 12,600 million servings of instant noodles. </a:t>
            </a:r>
          </a:p>
          <a:p>
            <a:pPr lvl="0" rtl="0">
              <a:spcBef>
                <a:spcPts val="0"/>
              </a:spcBef>
              <a:buNone/>
            </a:pPr>
            <a:r>
              <a:t/>
            </a:r>
            <a:endParaRPr sz="2400"/>
          </a:p>
          <a:p>
            <a:pPr lvl="0">
              <a:spcBef>
                <a:spcPts val="0"/>
              </a:spcBef>
              <a:buNone/>
            </a:pPr>
            <a:r>
              <a:rPr lang="en" sz="2400"/>
              <a:t>The average consumption is 14.37 per year.</a:t>
            </a:r>
          </a:p>
        </p:txBody>
      </p:sp>
    </p:spTree>
  </p:cSld>
  <p:clrMapOvr>
    <a:masterClrMapping/>
  </p:clrMapOvr>
  <p:transition spd="slow">
    <p:cut/>
  </p:transition>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2" name="Shape 322"/>
        <p:cNvGrpSpPr/>
        <p:nvPr/>
      </p:nvGrpSpPr>
      <p:grpSpPr>
        <a:xfrm>
          <a:off x="0" y="0"/>
          <a:ext cx="0" cy="0"/>
          <a:chOff x="0" y="0"/>
          <a:chExt cx="0" cy="0"/>
        </a:xfrm>
      </p:grpSpPr>
      <p:sp>
        <p:nvSpPr>
          <p:cNvPr id="323" name="Shape 323"/>
          <p:cNvSpPr txBox="1"/>
          <p:nvPr>
            <p:ph idx="1" type="body"/>
          </p:nvPr>
        </p:nvSpPr>
        <p:spPr>
          <a:xfrm>
            <a:off x="311700" y="1229875"/>
            <a:ext cx="8520600" cy="3339000"/>
          </a:xfrm>
          <a:prstGeom prst="rect">
            <a:avLst/>
          </a:prstGeom>
        </p:spPr>
        <p:txBody>
          <a:bodyPr anchorCtr="0" anchor="t" bIns="91425" lIns="91425" rIns="91425" tIns="91425">
            <a:noAutofit/>
          </a:bodyPr>
          <a:lstStyle/>
          <a:p>
            <a:pPr lvl="0" rtl="0" algn="ctr">
              <a:lnSpc>
                <a:spcPct val="100000"/>
              </a:lnSpc>
              <a:spcBef>
                <a:spcPts val="0"/>
              </a:spcBef>
              <a:spcAft>
                <a:spcPts val="0"/>
              </a:spcAft>
              <a:buNone/>
            </a:pPr>
            <a:r>
              <a:rPr lang="en" sz="5900">
                <a:solidFill>
                  <a:schemeClr val="dk1"/>
                </a:solidFill>
              </a:rPr>
              <a:t>Market Analysis</a:t>
            </a:r>
          </a:p>
          <a:p>
            <a:pPr lvl="0" algn="ctr">
              <a:spcBef>
                <a:spcPts val="0"/>
              </a:spcBef>
              <a:buNone/>
            </a:pPr>
            <a:r>
              <a:t/>
            </a:r>
            <a:endParaRPr sz="4700"/>
          </a:p>
        </p:txBody>
      </p:sp>
    </p:spTree>
  </p:cSld>
  <p:clrMapOvr>
    <a:masterClrMapping/>
  </p:clrMapOvr>
  <p:transition spd="slow">
    <p:cut/>
  </p:transition>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7" name="Shape 327"/>
        <p:cNvGrpSpPr/>
        <p:nvPr/>
      </p:nvGrpSpPr>
      <p:grpSpPr>
        <a:xfrm>
          <a:off x="0" y="0"/>
          <a:ext cx="0" cy="0"/>
          <a:chOff x="0" y="0"/>
          <a:chExt cx="0" cy="0"/>
        </a:xfrm>
      </p:grpSpPr>
      <p:sp>
        <p:nvSpPr>
          <p:cNvPr id="328" name="Shape 328"/>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
              <a:t>Types Of Market:</a:t>
            </a:r>
          </a:p>
        </p:txBody>
      </p:sp>
      <p:sp>
        <p:nvSpPr>
          <p:cNvPr id="329" name="Shape 329"/>
          <p:cNvSpPr txBox="1"/>
          <p:nvPr>
            <p:ph idx="1" type="body"/>
          </p:nvPr>
        </p:nvSpPr>
        <p:spPr>
          <a:xfrm>
            <a:off x="311700" y="1229875"/>
            <a:ext cx="8520600" cy="3339000"/>
          </a:xfrm>
          <a:prstGeom prst="rect">
            <a:avLst/>
          </a:prstGeom>
        </p:spPr>
        <p:txBody>
          <a:bodyPr anchorCtr="0" anchor="t" bIns="91425" lIns="91425" rIns="91425" tIns="91425">
            <a:noAutofit/>
          </a:bodyPr>
          <a:lstStyle/>
          <a:p>
            <a:pPr indent="-374650" lvl="0" marL="457200" rtl="0">
              <a:spcBef>
                <a:spcPts val="0"/>
              </a:spcBef>
              <a:buSzPct val="100000"/>
              <a:buAutoNum type="arabicPeriod"/>
            </a:pPr>
            <a:r>
              <a:rPr lang="en" sz="2300"/>
              <a:t>Perfectly Competitive Market</a:t>
            </a:r>
          </a:p>
          <a:p>
            <a:pPr indent="-374650" lvl="0" marL="457200" rtl="0">
              <a:spcBef>
                <a:spcPts val="0"/>
              </a:spcBef>
              <a:buSzPct val="100000"/>
              <a:buAutoNum type="arabicPeriod"/>
            </a:pPr>
            <a:r>
              <a:rPr lang="en" sz="2300"/>
              <a:t>Monopoly Market</a:t>
            </a:r>
          </a:p>
          <a:p>
            <a:pPr indent="-374650" lvl="0" marL="457200" rtl="0">
              <a:spcBef>
                <a:spcPts val="0"/>
              </a:spcBef>
              <a:buSzPct val="100000"/>
              <a:buAutoNum type="arabicPeriod"/>
            </a:pPr>
            <a:r>
              <a:rPr lang="en" sz="2300"/>
              <a:t>Monopolistic Market</a:t>
            </a:r>
          </a:p>
          <a:p>
            <a:pPr indent="-374650" lvl="0" marL="457200" rtl="0">
              <a:spcBef>
                <a:spcPts val="0"/>
              </a:spcBef>
              <a:buSzPct val="100000"/>
              <a:buAutoNum type="arabicPeriod"/>
            </a:pPr>
            <a:r>
              <a:rPr lang="en" sz="2300"/>
              <a:t>Oligopoly Market</a:t>
            </a:r>
          </a:p>
          <a:p>
            <a:pPr lvl="0" rtl="0">
              <a:spcBef>
                <a:spcPts val="0"/>
              </a:spcBef>
              <a:buNone/>
            </a:pPr>
            <a:r>
              <a:rPr lang="en" sz="1900"/>
              <a:t>Here, Perfectly Competitive and Monopoly Markets are theoretical markets which are not possible in real market. </a:t>
            </a:r>
          </a:p>
          <a:p>
            <a:pPr lvl="0">
              <a:spcBef>
                <a:spcPts val="0"/>
              </a:spcBef>
              <a:buNone/>
            </a:pPr>
            <a:r>
              <a:rPr lang="en" sz="1900"/>
              <a:t>This is because Perfectly Competitive market has 100% competition and Monopoly market has 0% market.</a:t>
            </a:r>
          </a:p>
        </p:txBody>
      </p:sp>
    </p:spTree>
  </p:cSld>
  <p:clrMapOvr>
    <a:masterClrMapping/>
  </p:clrMapOvr>
  <p:transition spd="slow">
    <p:cut/>
  </p:transition>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3" name="Shape 333"/>
        <p:cNvGrpSpPr/>
        <p:nvPr/>
      </p:nvGrpSpPr>
      <p:grpSpPr>
        <a:xfrm>
          <a:off x="0" y="0"/>
          <a:ext cx="0" cy="0"/>
          <a:chOff x="0" y="0"/>
          <a:chExt cx="0" cy="0"/>
        </a:xfrm>
      </p:grpSpPr>
      <p:sp>
        <p:nvSpPr>
          <p:cNvPr id="334" name="Shape 334"/>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
              <a:t>Our Analysis</a:t>
            </a:r>
          </a:p>
        </p:txBody>
      </p:sp>
      <p:sp>
        <p:nvSpPr>
          <p:cNvPr id="335" name="Shape 335"/>
          <p:cNvSpPr txBox="1"/>
          <p:nvPr>
            <p:ph idx="1" type="body"/>
          </p:nvPr>
        </p:nvSpPr>
        <p:spPr>
          <a:xfrm>
            <a:off x="311700" y="1229875"/>
            <a:ext cx="8520600" cy="3339000"/>
          </a:xfrm>
          <a:prstGeom prst="rect">
            <a:avLst/>
          </a:prstGeom>
        </p:spPr>
        <p:txBody>
          <a:bodyPr anchorCtr="0" anchor="t" bIns="91425" lIns="91425" rIns="91425" tIns="91425">
            <a:noAutofit/>
          </a:bodyPr>
          <a:lstStyle/>
          <a:p>
            <a:pPr lvl="0" rtl="0">
              <a:spcBef>
                <a:spcPts val="0"/>
              </a:spcBef>
              <a:buNone/>
            </a:pPr>
            <a:r>
              <a:rPr lang="en"/>
              <a:t>We analysed our product, and then we compared it with both oligopoly and monopolistic market.</a:t>
            </a:r>
          </a:p>
          <a:p>
            <a:pPr lvl="0" rtl="0">
              <a:spcBef>
                <a:spcPts val="0"/>
              </a:spcBef>
              <a:buNone/>
            </a:pPr>
            <a:r>
              <a:rPr b="1" lang="en"/>
              <a:t>Monopolistic Market</a:t>
            </a:r>
          </a:p>
          <a:p>
            <a:pPr indent="-228600" lvl="0" marL="457200" rtl="0">
              <a:spcBef>
                <a:spcPts val="0"/>
              </a:spcBef>
              <a:buAutoNum type="arabicPeriod"/>
            </a:pPr>
            <a:r>
              <a:rPr lang="en"/>
              <a:t>Monopolistic market is where the number of consumers and producers are more.</a:t>
            </a:r>
          </a:p>
          <a:p>
            <a:pPr indent="-228600" lvl="0" marL="457200" rtl="0">
              <a:spcBef>
                <a:spcPts val="0"/>
              </a:spcBef>
              <a:buAutoNum type="arabicPeriod"/>
            </a:pPr>
            <a:r>
              <a:rPr lang="en"/>
              <a:t>There is completely free entry and exit.</a:t>
            </a:r>
          </a:p>
          <a:p>
            <a:pPr indent="-228600" lvl="0" marL="457200" rtl="0">
              <a:spcBef>
                <a:spcPts val="0"/>
              </a:spcBef>
              <a:buAutoNum type="arabicPeriod"/>
            </a:pPr>
            <a:r>
              <a:rPr lang="en"/>
              <a:t>Products differentiate from producer to producer.</a:t>
            </a:r>
          </a:p>
          <a:p>
            <a:pPr indent="-228600" lvl="0" marL="457200" rtl="0">
              <a:spcBef>
                <a:spcPts val="0"/>
              </a:spcBef>
              <a:buAutoNum type="arabicPeriod"/>
            </a:pPr>
            <a:r>
              <a:rPr lang="en"/>
              <a:t>They advertise their product.</a:t>
            </a:r>
          </a:p>
          <a:p>
            <a:pPr indent="-228600" lvl="0" marL="457200" rtl="0">
              <a:spcBef>
                <a:spcPts val="0"/>
              </a:spcBef>
              <a:buAutoNum type="arabicPeriod"/>
            </a:pPr>
            <a:r>
              <a:rPr lang="en"/>
              <a:t>Many producers for one consumer(Consumer Monopoly)(Price takers)</a:t>
            </a:r>
          </a:p>
        </p:txBody>
      </p:sp>
    </p:spTree>
  </p:cSld>
  <p:clrMapOvr>
    <a:masterClrMapping/>
  </p:clrMapOvr>
  <p:transition spd="slow">
    <p:cut/>
  </p:transition>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9" name="Shape 339"/>
        <p:cNvGrpSpPr/>
        <p:nvPr/>
      </p:nvGrpSpPr>
      <p:grpSpPr>
        <a:xfrm>
          <a:off x="0" y="0"/>
          <a:ext cx="0" cy="0"/>
          <a:chOff x="0" y="0"/>
          <a:chExt cx="0" cy="0"/>
        </a:xfrm>
      </p:grpSpPr>
      <p:sp>
        <p:nvSpPr>
          <p:cNvPr id="340" name="Shape 340"/>
          <p:cNvSpPr txBox="1"/>
          <p:nvPr>
            <p:ph idx="1" type="body"/>
          </p:nvPr>
        </p:nvSpPr>
        <p:spPr>
          <a:xfrm>
            <a:off x="311700" y="1229875"/>
            <a:ext cx="8520600" cy="3339000"/>
          </a:xfrm>
          <a:prstGeom prst="rect">
            <a:avLst/>
          </a:prstGeom>
        </p:spPr>
        <p:txBody>
          <a:bodyPr anchorCtr="0" anchor="t" bIns="91425" lIns="91425" rIns="91425" tIns="91425">
            <a:noAutofit/>
          </a:bodyPr>
          <a:lstStyle/>
          <a:p>
            <a:pPr lvl="0" rtl="0">
              <a:spcBef>
                <a:spcPts val="0"/>
              </a:spcBef>
              <a:buNone/>
            </a:pPr>
            <a:r>
              <a:rPr b="1" lang="en" sz="2100"/>
              <a:t>Oligopoly Market</a:t>
            </a:r>
          </a:p>
          <a:p>
            <a:pPr indent="-361950" lvl="0" marL="457200" rtl="0">
              <a:spcBef>
                <a:spcPts val="0"/>
              </a:spcBef>
              <a:buSzPct val="100000"/>
              <a:buAutoNum type="arabicPeriod"/>
            </a:pPr>
            <a:r>
              <a:rPr lang="en" sz="2100"/>
              <a:t>Competition less than Monopolistic market.</a:t>
            </a:r>
          </a:p>
          <a:p>
            <a:pPr indent="-361950" lvl="0" marL="457200" rtl="0">
              <a:spcBef>
                <a:spcPts val="0"/>
              </a:spcBef>
              <a:buSzPct val="100000"/>
              <a:buAutoNum type="arabicPeriod"/>
            </a:pPr>
            <a:r>
              <a:rPr lang="en" sz="2100"/>
              <a:t>They keep an eye on their competitors because there are less number of producers and if the other person sells it in lower price then he will have less customers and thus he would be in a loss.</a:t>
            </a:r>
          </a:p>
          <a:p>
            <a:pPr indent="-361950" lvl="0" marL="457200">
              <a:spcBef>
                <a:spcPts val="0"/>
              </a:spcBef>
              <a:buSzPct val="100000"/>
              <a:buAutoNum type="arabicPeriod"/>
            </a:pPr>
            <a:r>
              <a:rPr lang="en" sz="2100"/>
              <a:t>One small mistake can lead all the consumers to buy from their competitors.</a:t>
            </a:r>
          </a:p>
        </p:txBody>
      </p:sp>
    </p:spTree>
  </p:cSld>
  <p:clrMapOvr>
    <a:masterClrMapping/>
  </p:clrMapOvr>
  <p:transition spd="slow">
    <p:cut/>
  </p:transition>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4" name="Shape 344"/>
        <p:cNvGrpSpPr/>
        <p:nvPr/>
      </p:nvGrpSpPr>
      <p:grpSpPr>
        <a:xfrm>
          <a:off x="0" y="0"/>
          <a:ext cx="0" cy="0"/>
          <a:chOff x="0" y="0"/>
          <a:chExt cx="0" cy="0"/>
        </a:xfrm>
      </p:grpSpPr>
      <p:sp>
        <p:nvSpPr>
          <p:cNvPr id="345" name="Shape 345"/>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
              <a:t>Our Maggi Stall Market </a:t>
            </a:r>
          </a:p>
        </p:txBody>
      </p:sp>
      <p:sp>
        <p:nvSpPr>
          <p:cNvPr id="346" name="Shape 346"/>
          <p:cNvSpPr txBox="1"/>
          <p:nvPr>
            <p:ph idx="1" type="body"/>
          </p:nvPr>
        </p:nvSpPr>
        <p:spPr>
          <a:xfrm>
            <a:off x="311700" y="1229875"/>
            <a:ext cx="8520600" cy="3339000"/>
          </a:xfrm>
          <a:prstGeom prst="rect">
            <a:avLst/>
          </a:prstGeom>
        </p:spPr>
        <p:txBody>
          <a:bodyPr anchorCtr="0" anchor="t" bIns="91425" lIns="91425" rIns="91425" tIns="91425">
            <a:noAutofit/>
          </a:bodyPr>
          <a:lstStyle/>
          <a:p>
            <a:pPr lvl="0" rtl="0">
              <a:spcBef>
                <a:spcPts val="0"/>
              </a:spcBef>
              <a:buNone/>
            </a:pPr>
            <a:r>
              <a:rPr lang="en"/>
              <a:t>We analyzed different stalls ,</a:t>
            </a:r>
          </a:p>
          <a:p>
            <a:pPr lvl="0" rtl="0">
              <a:spcBef>
                <a:spcPts val="0"/>
              </a:spcBef>
              <a:buNone/>
            </a:pPr>
            <a:r>
              <a:t/>
            </a:r>
            <a:endParaRPr/>
          </a:p>
          <a:p>
            <a:pPr indent="-228600" lvl="0" marL="457200" rtl="0">
              <a:spcBef>
                <a:spcPts val="0"/>
              </a:spcBef>
              <a:buAutoNum type="arabicPeriod"/>
            </a:pPr>
            <a:r>
              <a:rPr lang="en"/>
              <a:t>We found out that some of the stall owners had joined around 10 years ago and some  left their other jobs as they thought this would bring them more profit and have joined it some months ago. This shows that there is completely free entry and exit.</a:t>
            </a:r>
          </a:p>
          <a:p>
            <a:pPr indent="-228600" lvl="0" marL="457200" rtl="0">
              <a:spcBef>
                <a:spcPts val="0"/>
              </a:spcBef>
              <a:buAutoNum type="arabicPeriod"/>
            </a:pPr>
            <a:r>
              <a:rPr lang="en"/>
              <a:t>In our case, we analysed the maggie stalls around  commerce six roads. We found minimum 30 stalls. Also every stall had many customers. Thus it shows that this market has many producers and customers. </a:t>
            </a:r>
          </a:p>
          <a:p>
            <a:pPr lvl="0">
              <a:spcBef>
                <a:spcPts val="0"/>
              </a:spcBef>
              <a:buNone/>
            </a:pPr>
            <a:r>
              <a:rPr lang="en"/>
              <a:t> </a:t>
            </a:r>
          </a:p>
        </p:txBody>
      </p:sp>
    </p:spTree>
  </p:cSld>
  <p:clrMapOvr>
    <a:masterClrMapping/>
  </p:clrMapOvr>
  <p:transition spd="slow">
    <p:cut/>
  </p:transition>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50" name="Shape 350"/>
        <p:cNvGrpSpPr/>
        <p:nvPr/>
      </p:nvGrpSpPr>
      <p:grpSpPr>
        <a:xfrm>
          <a:off x="0" y="0"/>
          <a:ext cx="0" cy="0"/>
          <a:chOff x="0" y="0"/>
          <a:chExt cx="0" cy="0"/>
        </a:xfrm>
      </p:grpSpPr>
      <p:sp>
        <p:nvSpPr>
          <p:cNvPr id="351" name="Shape 351"/>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
              <a:t>Our Maggie stalls</a:t>
            </a:r>
          </a:p>
        </p:txBody>
      </p:sp>
      <p:sp>
        <p:nvSpPr>
          <p:cNvPr id="352" name="Shape 352"/>
          <p:cNvSpPr txBox="1"/>
          <p:nvPr>
            <p:ph idx="1" type="body"/>
          </p:nvPr>
        </p:nvSpPr>
        <p:spPr>
          <a:xfrm>
            <a:off x="387900" y="1229875"/>
            <a:ext cx="8520600" cy="3339000"/>
          </a:xfrm>
          <a:prstGeom prst="rect">
            <a:avLst/>
          </a:prstGeom>
        </p:spPr>
        <p:txBody>
          <a:bodyPr anchorCtr="0" anchor="t" bIns="91425" lIns="91425" rIns="91425" tIns="91425">
            <a:noAutofit/>
          </a:bodyPr>
          <a:lstStyle/>
          <a:p>
            <a:pPr lvl="0" rtl="0">
              <a:spcBef>
                <a:spcPts val="0"/>
              </a:spcBef>
              <a:buNone/>
            </a:pPr>
            <a:r>
              <a:rPr lang="en"/>
              <a:t>3. Mostly, the variety of products sold were same. But taste and preferences mattered hence there is product differentiation. Also,there was at least one product that was different in each stall. Thus, there is product differentiation. For one consumer,there are many producers.Thus, there is consumer Monopoly.</a:t>
            </a:r>
          </a:p>
          <a:p>
            <a:pPr lvl="0" rtl="0">
              <a:spcBef>
                <a:spcPts val="0"/>
              </a:spcBef>
              <a:buNone/>
            </a:pPr>
            <a:r>
              <a:rPr lang="en"/>
              <a:t>4.Producers do not have control over price of the product.They are price takers.</a:t>
            </a:r>
          </a:p>
          <a:p>
            <a:pPr lvl="0" rtl="0">
              <a:spcBef>
                <a:spcPts val="0"/>
              </a:spcBef>
              <a:buNone/>
            </a:pPr>
            <a:r>
              <a:rPr lang="en"/>
              <a:t>5. Also they keep  eye on their competitors.All  the stall owners increases or decreases the price simultaneously.</a:t>
            </a:r>
          </a:p>
          <a:p>
            <a:pPr lvl="0" rtl="0">
              <a:spcBef>
                <a:spcPts val="0"/>
              </a:spcBef>
              <a:buNone/>
            </a:pPr>
            <a:r>
              <a:t/>
            </a:r>
            <a:endParaRPr/>
          </a:p>
          <a:p>
            <a:pPr lvl="0" rtl="0">
              <a:spcBef>
                <a:spcPts val="0"/>
              </a:spcBef>
              <a:buNone/>
            </a:pPr>
            <a:r>
              <a:t/>
            </a:r>
            <a:endParaRPr/>
          </a:p>
          <a:p>
            <a:pPr lvl="0">
              <a:spcBef>
                <a:spcPts val="0"/>
              </a:spcBef>
              <a:buNone/>
            </a:pPr>
            <a:r>
              <a:t/>
            </a:r>
            <a:endParaRPr/>
          </a:p>
        </p:txBody>
      </p:sp>
    </p:spTree>
  </p:cSld>
  <p:clrMapOvr>
    <a:masterClrMapping/>
  </p:clrMapOvr>
  <p:transition spd="slow">
    <p:cut/>
  </p:transition>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56" name="Shape 356"/>
        <p:cNvGrpSpPr/>
        <p:nvPr/>
      </p:nvGrpSpPr>
      <p:grpSpPr>
        <a:xfrm>
          <a:off x="0" y="0"/>
          <a:ext cx="0" cy="0"/>
          <a:chOff x="0" y="0"/>
          <a:chExt cx="0" cy="0"/>
        </a:xfrm>
      </p:grpSpPr>
      <p:sp>
        <p:nvSpPr>
          <p:cNvPr id="357" name="Shape 357"/>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 sz="3700"/>
              <a:t>Our Market</a:t>
            </a:r>
          </a:p>
        </p:txBody>
      </p:sp>
      <p:sp>
        <p:nvSpPr>
          <p:cNvPr id="358" name="Shape 358"/>
          <p:cNvSpPr txBox="1"/>
          <p:nvPr>
            <p:ph idx="1" type="body"/>
          </p:nvPr>
        </p:nvSpPr>
        <p:spPr>
          <a:xfrm>
            <a:off x="311700" y="1685300"/>
            <a:ext cx="8520600" cy="3339000"/>
          </a:xfrm>
          <a:prstGeom prst="rect">
            <a:avLst/>
          </a:prstGeom>
        </p:spPr>
        <p:txBody>
          <a:bodyPr anchorCtr="0" anchor="t" bIns="91425" lIns="91425" rIns="91425" tIns="91425">
            <a:noAutofit/>
          </a:bodyPr>
          <a:lstStyle/>
          <a:p>
            <a:pPr lvl="0" rtl="0">
              <a:spcBef>
                <a:spcPts val="0"/>
              </a:spcBef>
              <a:buNone/>
            </a:pPr>
            <a:r>
              <a:rPr lang="en"/>
              <a:t>Taking all the points in consideration:</a:t>
            </a:r>
          </a:p>
          <a:p>
            <a:pPr lvl="0" rtl="0">
              <a:spcBef>
                <a:spcPts val="0"/>
              </a:spcBef>
              <a:buNone/>
            </a:pPr>
            <a:r>
              <a:rPr lang="en"/>
              <a:t>Maggie stalls show maximum resemblance to  Monopolistic Market.(Also shows 1 or 2 characteristics of Oligopoly Market)</a:t>
            </a:r>
          </a:p>
          <a:p>
            <a:pPr lvl="0" rtl="0">
              <a:spcBef>
                <a:spcPts val="0"/>
              </a:spcBef>
              <a:buNone/>
            </a:pPr>
            <a:r>
              <a:rPr lang="en" sz="2400"/>
              <a:t>Thus, our maggi stall market is </a:t>
            </a:r>
            <a:r>
              <a:rPr b="1" lang="en" sz="2400"/>
              <a:t>Monopolistic (</a:t>
            </a:r>
            <a:r>
              <a:rPr i="1" lang="en" sz="2400"/>
              <a:t>Basically a mixture of M</a:t>
            </a:r>
            <a:r>
              <a:rPr i="1" lang="en" sz="2500"/>
              <a:t>onopolistic and Oligopoly Market</a:t>
            </a:r>
            <a:r>
              <a:rPr b="1" lang="en" sz="2500"/>
              <a:t>)</a:t>
            </a:r>
            <a:r>
              <a:rPr lang="en" sz="2500"/>
              <a:t>.</a:t>
            </a:r>
          </a:p>
          <a:p>
            <a:pPr lvl="0">
              <a:spcBef>
                <a:spcPts val="0"/>
              </a:spcBef>
              <a:buNone/>
            </a:pPr>
            <a:r>
              <a:t/>
            </a:r>
            <a:endParaRPr sz="2500"/>
          </a:p>
        </p:txBody>
      </p:sp>
    </p:spTree>
  </p:cSld>
  <p:clrMapOvr>
    <a:masterClrMapping/>
  </p:clrMapOvr>
  <p:transition spd="slow">
    <p:cut/>
  </p:transition>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62" name="Shape 362"/>
        <p:cNvGrpSpPr/>
        <p:nvPr/>
      </p:nvGrpSpPr>
      <p:grpSpPr>
        <a:xfrm>
          <a:off x="0" y="0"/>
          <a:ext cx="0" cy="0"/>
          <a:chOff x="0" y="0"/>
          <a:chExt cx="0" cy="0"/>
        </a:xfrm>
      </p:grpSpPr>
      <p:sp>
        <p:nvSpPr>
          <p:cNvPr id="363" name="Shape 363"/>
          <p:cNvSpPr txBox="1"/>
          <p:nvPr>
            <p:ph type="title"/>
          </p:nvPr>
        </p:nvSpPr>
        <p:spPr>
          <a:xfrm>
            <a:off x="311700" y="222775"/>
            <a:ext cx="8520600" cy="607800"/>
          </a:xfrm>
          <a:prstGeom prst="rect">
            <a:avLst/>
          </a:prstGeom>
        </p:spPr>
        <p:txBody>
          <a:bodyPr anchorCtr="0" anchor="t" bIns="91425" lIns="91425" rIns="91425" tIns="91425">
            <a:noAutofit/>
          </a:bodyPr>
          <a:lstStyle/>
          <a:p>
            <a:pPr lvl="0" algn="ctr">
              <a:spcBef>
                <a:spcPts val="0"/>
              </a:spcBef>
              <a:buNone/>
            </a:pPr>
            <a:r>
              <a:rPr lang="en"/>
              <a:t>Thank You</a:t>
            </a:r>
          </a:p>
        </p:txBody>
      </p:sp>
      <p:sp>
        <p:nvSpPr>
          <p:cNvPr id="364" name="Shape 364"/>
          <p:cNvSpPr txBox="1"/>
          <p:nvPr>
            <p:ph idx="1" type="body"/>
          </p:nvPr>
        </p:nvSpPr>
        <p:spPr>
          <a:xfrm>
            <a:off x="311700" y="885675"/>
            <a:ext cx="8520600" cy="4151700"/>
          </a:xfrm>
          <a:prstGeom prst="rect">
            <a:avLst/>
          </a:prstGeom>
        </p:spPr>
        <p:txBody>
          <a:bodyPr anchorCtr="0" anchor="t" bIns="91425" lIns="91425" rIns="91425" tIns="91425">
            <a:noAutofit/>
          </a:bodyPr>
          <a:lstStyle/>
          <a:p>
            <a:pPr lvl="0" rtl="0" algn="ctr">
              <a:spcBef>
                <a:spcPts val="0"/>
              </a:spcBef>
              <a:buNone/>
            </a:pPr>
            <a:r>
              <a:rPr lang="en"/>
              <a:t>Rupam Jogal (1401003)</a:t>
            </a:r>
          </a:p>
          <a:p>
            <a:pPr lvl="0" rtl="0" algn="ctr">
              <a:spcBef>
                <a:spcPts val="0"/>
              </a:spcBef>
              <a:buNone/>
            </a:pPr>
            <a:r>
              <a:rPr lang="en"/>
              <a:t>Rushita Thakkar (1401004)</a:t>
            </a:r>
          </a:p>
          <a:p>
            <a:pPr lvl="0" rtl="0" algn="ctr">
              <a:spcBef>
                <a:spcPts val="0"/>
              </a:spcBef>
              <a:buNone/>
            </a:pPr>
            <a:r>
              <a:rPr lang="en"/>
              <a:t>Charmi Kalani (1401067)</a:t>
            </a:r>
          </a:p>
          <a:p>
            <a:pPr lvl="0" rtl="0" algn="ctr">
              <a:spcBef>
                <a:spcPts val="0"/>
              </a:spcBef>
              <a:buNone/>
            </a:pPr>
            <a:r>
              <a:rPr lang="en"/>
              <a:t>Ishika Agarwal (1401069)</a:t>
            </a:r>
          </a:p>
          <a:p>
            <a:pPr lvl="0" rtl="0" algn="ctr">
              <a:spcBef>
                <a:spcPts val="0"/>
              </a:spcBef>
              <a:buNone/>
            </a:pPr>
            <a:r>
              <a:rPr lang="en"/>
              <a:t>Twinkle Vaghela (1401106)</a:t>
            </a:r>
          </a:p>
          <a:p>
            <a:pPr lvl="0" rtl="0" algn="ctr">
              <a:spcBef>
                <a:spcPts val="0"/>
              </a:spcBef>
              <a:buNone/>
            </a:pPr>
            <a:r>
              <a:rPr lang="en"/>
              <a:t>Nivedita Rao (1401100)</a:t>
            </a:r>
          </a:p>
          <a:p>
            <a:pPr indent="0" lvl="0" marL="1828800" rtl="0">
              <a:spcBef>
                <a:spcPts val="0"/>
              </a:spcBef>
              <a:buNone/>
            </a:pPr>
            <a:r>
              <a:rPr lang="en"/>
              <a:t>                    Himani Patel (1401111)</a:t>
            </a:r>
          </a:p>
          <a:p>
            <a:pPr indent="457200" lvl="0" marL="2286000" rtl="0" algn="l">
              <a:spcBef>
                <a:spcPts val="0"/>
              </a:spcBef>
              <a:buNone/>
            </a:pPr>
            <a:r>
              <a:rPr lang="en"/>
              <a:t>   Honey Gadhiya (1401112)</a:t>
            </a:r>
          </a:p>
          <a:p>
            <a:pPr indent="0" lvl="0" marL="1828800" rtl="0" algn="l">
              <a:spcBef>
                <a:spcPts val="0"/>
              </a:spcBef>
              <a:buNone/>
            </a:pPr>
            <a:r>
              <a:rPr lang="en"/>
              <a:t>                  </a:t>
            </a:r>
          </a:p>
          <a:p>
            <a:pPr lvl="0" algn="ctr">
              <a:spcBef>
                <a:spcPts val="0"/>
              </a:spcBef>
              <a:buNone/>
            </a:pPr>
            <a:r>
              <a:t/>
            </a:r>
            <a:endParaRPr/>
          </a:p>
        </p:txBody>
      </p:sp>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6" name="Shape 106"/>
        <p:cNvGrpSpPr/>
        <p:nvPr/>
      </p:nvGrpSpPr>
      <p:grpSpPr>
        <a:xfrm>
          <a:off x="0" y="0"/>
          <a:ext cx="0" cy="0"/>
          <a:chOff x="0" y="0"/>
          <a:chExt cx="0" cy="0"/>
        </a:xfrm>
      </p:grpSpPr>
      <p:sp>
        <p:nvSpPr>
          <p:cNvPr id="107" name="Shape 107"/>
          <p:cNvSpPr txBox="1"/>
          <p:nvPr>
            <p:ph type="title"/>
          </p:nvPr>
        </p:nvSpPr>
        <p:spPr>
          <a:xfrm>
            <a:off x="311700" y="410000"/>
            <a:ext cx="8520600" cy="607800"/>
          </a:xfrm>
          <a:prstGeom prst="rect">
            <a:avLst/>
          </a:prstGeom>
        </p:spPr>
        <p:txBody>
          <a:bodyPr anchorCtr="0" anchor="t" bIns="91425" lIns="91425" rIns="91425" tIns="91425">
            <a:noAutofit/>
          </a:bodyPr>
          <a:lstStyle/>
          <a:p>
            <a:pPr lvl="0" rtl="0" algn="ctr">
              <a:lnSpc>
                <a:spcPct val="90000"/>
              </a:lnSpc>
              <a:spcBef>
                <a:spcPts val="0"/>
              </a:spcBef>
              <a:spcAft>
                <a:spcPts val="1400"/>
              </a:spcAft>
              <a:buNone/>
            </a:pPr>
            <a:r>
              <a:rPr b="1" lang="en" sz="2400">
                <a:solidFill>
                  <a:srgbClr val="000000"/>
                </a:solidFill>
                <a:latin typeface="Arial"/>
                <a:ea typeface="Arial"/>
                <a:cs typeface="Arial"/>
                <a:sym typeface="Arial"/>
              </a:rPr>
              <a:t>Why do people prefer packet noodles ??</a:t>
            </a:r>
          </a:p>
          <a:p>
            <a:pPr lvl="0">
              <a:spcBef>
                <a:spcPts val="0"/>
              </a:spcBef>
              <a:buNone/>
            </a:pPr>
            <a:r>
              <a:t/>
            </a:r>
            <a:endParaRPr b="1" sz="1400">
              <a:solidFill>
                <a:srgbClr val="000000"/>
              </a:solidFill>
              <a:latin typeface="Arial"/>
              <a:ea typeface="Arial"/>
              <a:cs typeface="Arial"/>
              <a:sym typeface="Arial"/>
            </a:endParaRPr>
          </a:p>
        </p:txBody>
      </p:sp>
      <p:sp>
        <p:nvSpPr>
          <p:cNvPr id="108" name="Shape 108"/>
          <p:cNvSpPr txBox="1"/>
          <p:nvPr>
            <p:ph idx="1" type="body"/>
          </p:nvPr>
        </p:nvSpPr>
        <p:spPr>
          <a:xfrm>
            <a:off x="311700" y="1229875"/>
            <a:ext cx="8520600" cy="3339000"/>
          </a:xfrm>
          <a:prstGeom prst="rect">
            <a:avLst/>
          </a:prstGeom>
        </p:spPr>
        <p:txBody>
          <a:bodyPr anchorCtr="0" anchor="t" bIns="91425" lIns="91425" rIns="91425" tIns="91425">
            <a:noAutofit/>
          </a:bodyPr>
          <a:lstStyle/>
          <a:p>
            <a:pPr lvl="0" rtl="0" algn="ctr">
              <a:lnSpc>
                <a:spcPct val="90000"/>
              </a:lnSpc>
              <a:spcBef>
                <a:spcPts val="0"/>
              </a:spcBef>
              <a:spcAft>
                <a:spcPts val="1400"/>
              </a:spcAft>
              <a:buNone/>
            </a:pPr>
            <a:r>
              <a:rPr lang="en" sz="1400">
                <a:solidFill>
                  <a:srgbClr val="000000"/>
                </a:solidFill>
                <a:latin typeface="Arial"/>
                <a:ea typeface="Arial"/>
                <a:cs typeface="Arial"/>
                <a:sym typeface="Arial"/>
              </a:rPr>
              <a:t>21%  -  easier to purchase</a:t>
            </a:r>
          </a:p>
          <a:p>
            <a:pPr lvl="0" rtl="0" algn="ctr">
              <a:lnSpc>
                <a:spcPct val="90000"/>
              </a:lnSpc>
              <a:spcBef>
                <a:spcPts val="0"/>
              </a:spcBef>
              <a:spcAft>
                <a:spcPts val="1400"/>
              </a:spcAft>
              <a:buNone/>
            </a:pPr>
            <a:r>
              <a:rPr lang="en" sz="1400">
                <a:solidFill>
                  <a:srgbClr val="000000"/>
                </a:solidFill>
                <a:latin typeface="Arial"/>
                <a:ea typeface="Arial"/>
                <a:cs typeface="Arial"/>
                <a:sym typeface="Arial"/>
              </a:rPr>
              <a:t>19% - more delicious</a:t>
            </a:r>
          </a:p>
          <a:p>
            <a:pPr lvl="0" rtl="0" algn="ctr">
              <a:lnSpc>
                <a:spcPct val="90000"/>
              </a:lnSpc>
              <a:spcBef>
                <a:spcPts val="0"/>
              </a:spcBef>
              <a:spcAft>
                <a:spcPts val="1400"/>
              </a:spcAft>
              <a:buNone/>
            </a:pPr>
            <a:r>
              <a:rPr lang="en" sz="1400">
                <a:solidFill>
                  <a:srgbClr val="000000"/>
                </a:solidFill>
                <a:latin typeface="Arial"/>
                <a:ea typeface="Arial"/>
                <a:cs typeface="Arial"/>
                <a:sym typeface="Arial"/>
              </a:rPr>
              <a:t>17% - varieties in flavours</a:t>
            </a:r>
          </a:p>
          <a:p>
            <a:pPr lvl="0" rtl="0" algn="ctr">
              <a:lnSpc>
                <a:spcPct val="90000"/>
              </a:lnSpc>
              <a:spcBef>
                <a:spcPts val="0"/>
              </a:spcBef>
              <a:spcAft>
                <a:spcPts val="1400"/>
              </a:spcAft>
              <a:buNone/>
            </a:pPr>
            <a:r>
              <a:rPr lang="en" sz="1400">
                <a:solidFill>
                  <a:srgbClr val="000000"/>
                </a:solidFill>
                <a:latin typeface="Arial"/>
                <a:ea typeface="Arial"/>
                <a:cs typeface="Arial"/>
                <a:sym typeface="Arial"/>
              </a:rPr>
              <a:t>15% - faster to cook</a:t>
            </a:r>
          </a:p>
          <a:p>
            <a:pPr lvl="0" rtl="0" algn="ctr">
              <a:lnSpc>
                <a:spcPct val="90000"/>
              </a:lnSpc>
              <a:spcBef>
                <a:spcPts val="0"/>
              </a:spcBef>
              <a:spcAft>
                <a:spcPts val="1400"/>
              </a:spcAft>
              <a:buNone/>
            </a:pPr>
            <a:r>
              <a:rPr lang="en" sz="1400">
                <a:solidFill>
                  <a:srgbClr val="000000"/>
                </a:solidFill>
                <a:latin typeface="Arial"/>
                <a:ea typeface="Arial"/>
                <a:cs typeface="Arial"/>
                <a:sym typeface="Arial"/>
              </a:rPr>
              <a:t>15% - longer storing periods</a:t>
            </a:r>
          </a:p>
          <a:p>
            <a:pPr lvl="0" rtl="0" algn="ctr">
              <a:lnSpc>
                <a:spcPct val="90000"/>
              </a:lnSpc>
              <a:spcBef>
                <a:spcPts val="0"/>
              </a:spcBef>
              <a:spcAft>
                <a:spcPts val="1400"/>
              </a:spcAft>
              <a:buNone/>
            </a:pPr>
            <a:r>
              <a:rPr lang="en" sz="1400">
                <a:solidFill>
                  <a:srgbClr val="000000"/>
                </a:solidFill>
                <a:latin typeface="Arial"/>
                <a:ea typeface="Arial"/>
                <a:cs typeface="Arial"/>
                <a:sym typeface="Arial"/>
              </a:rPr>
              <a:t>12% - cheaper</a:t>
            </a:r>
          </a:p>
          <a:p>
            <a:pPr lvl="0" rtl="0" algn="ctr">
              <a:lnSpc>
                <a:spcPct val="90000"/>
              </a:lnSpc>
              <a:spcBef>
                <a:spcPts val="0"/>
              </a:spcBef>
              <a:spcAft>
                <a:spcPts val="1400"/>
              </a:spcAft>
              <a:buNone/>
            </a:pPr>
            <a:r>
              <a:rPr lang="en" sz="1400">
                <a:solidFill>
                  <a:srgbClr val="000000"/>
                </a:solidFill>
                <a:latin typeface="Arial"/>
                <a:ea typeface="Arial"/>
                <a:cs typeface="Arial"/>
                <a:sym typeface="Arial"/>
              </a:rPr>
              <a:t>1% -  others          </a:t>
            </a:r>
          </a:p>
          <a:p>
            <a:pPr lvl="0">
              <a:spcBef>
                <a:spcPts val="0"/>
              </a:spcBef>
              <a:buNone/>
            </a:pPr>
            <a:r>
              <a:t/>
            </a:r>
            <a:endParaRPr sz="1400"/>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2" name="Shape 112"/>
        <p:cNvGrpSpPr/>
        <p:nvPr/>
      </p:nvGrpSpPr>
      <p:grpSpPr>
        <a:xfrm>
          <a:off x="0" y="0"/>
          <a:ext cx="0" cy="0"/>
          <a:chOff x="0" y="0"/>
          <a:chExt cx="0" cy="0"/>
        </a:xfrm>
      </p:grpSpPr>
      <p:sp>
        <p:nvSpPr>
          <p:cNvPr id="113" name="Shape 113"/>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
                <a:solidFill>
                  <a:srgbClr val="000000"/>
                </a:solidFill>
              </a:rPr>
              <a:t>Maggi Stalls near University Road</a:t>
            </a:r>
          </a:p>
        </p:txBody>
      </p:sp>
      <p:pic>
        <p:nvPicPr>
          <p:cNvPr id="114" name="Shape 114"/>
          <p:cNvPicPr preferRelativeResize="0"/>
          <p:nvPr/>
        </p:nvPicPr>
        <p:blipFill>
          <a:blip r:embed="rId3">
            <a:alphaModFix/>
          </a:blip>
          <a:stretch>
            <a:fillRect/>
          </a:stretch>
        </p:blipFill>
        <p:spPr>
          <a:xfrm>
            <a:off x="1071250" y="1316850"/>
            <a:ext cx="5794250" cy="3118375"/>
          </a:xfrm>
          <a:prstGeom prst="rect">
            <a:avLst/>
          </a:prstGeom>
          <a:noFill/>
          <a:ln>
            <a:noFill/>
          </a:ln>
        </p:spPr>
      </p:pic>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8" name="Shape 118"/>
        <p:cNvGrpSpPr/>
        <p:nvPr/>
      </p:nvGrpSpPr>
      <p:grpSpPr>
        <a:xfrm>
          <a:off x="0" y="0"/>
          <a:ext cx="0" cy="0"/>
          <a:chOff x="0" y="0"/>
          <a:chExt cx="0" cy="0"/>
        </a:xfrm>
      </p:grpSpPr>
      <p:sp>
        <p:nvSpPr>
          <p:cNvPr id="119" name="Shape 119"/>
          <p:cNvSpPr txBox="1"/>
          <p:nvPr>
            <p:ph type="title"/>
          </p:nvPr>
        </p:nvSpPr>
        <p:spPr>
          <a:xfrm>
            <a:off x="311700" y="410000"/>
            <a:ext cx="8520600" cy="607800"/>
          </a:xfrm>
          <a:prstGeom prst="rect">
            <a:avLst/>
          </a:prstGeom>
        </p:spPr>
        <p:txBody>
          <a:bodyPr anchorCtr="0" anchor="t" bIns="91425" lIns="91425" rIns="91425" tIns="91425">
            <a:noAutofit/>
          </a:bodyPr>
          <a:lstStyle/>
          <a:p>
            <a:pPr lvl="0" algn="ctr">
              <a:spcBef>
                <a:spcPts val="0"/>
              </a:spcBef>
              <a:buNone/>
            </a:pPr>
            <a:r>
              <a:rPr b="1" lang="en" sz="1800">
                <a:solidFill>
                  <a:srgbClr val="000000"/>
                </a:solidFill>
              </a:rPr>
              <a:t>MOTIVATION BEHIND  THIS BUSINESS!!</a:t>
            </a:r>
          </a:p>
        </p:txBody>
      </p:sp>
      <p:sp>
        <p:nvSpPr>
          <p:cNvPr id="120" name="Shape 120"/>
          <p:cNvSpPr txBox="1"/>
          <p:nvPr>
            <p:ph idx="1" type="body"/>
          </p:nvPr>
        </p:nvSpPr>
        <p:spPr>
          <a:xfrm>
            <a:off x="311700" y="948500"/>
            <a:ext cx="8520600" cy="3666000"/>
          </a:xfrm>
          <a:prstGeom prst="rect">
            <a:avLst/>
          </a:prstGeom>
        </p:spPr>
        <p:txBody>
          <a:bodyPr anchorCtr="0" anchor="t" bIns="91425" lIns="91425" rIns="91425" tIns="91425">
            <a:noAutofit/>
          </a:bodyPr>
          <a:lstStyle/>
          <a:p>
            <a:pPr lvl="0" rtl="0">
              <a:lnSpc>
                <a:spcPct val="90000"/>
              </a:lnSpc>
              <a:spcBef>
                <a:spcPts val="1200"/>
              </a:spcBef>
              <a:spcAft>
                <a:spcPts val="200"/>
              </a:spcAft>
              <a:buNone/>
            </a:pPr>
            <a:r>
              <a:rPr lang="en">
                <a:solidFill>
                  <a:srgbClr val="000000"/>
                </a:solidFill>
                <a:latin typeface="Arial"/>
                <a:ea typeface="Arial"/>
                <a:cs typeface="Arial"/>
                <a:sym typeface="Arial"/>
              </a:rPr>
              <a:t>We took reviews from four stalls , </a:t>
            </a:r>
            <a:r>
              <a:rPr lang="en">
                <a:solidFill>
                  <a:srgbClr val="1CADE4"/>
                </a:solidFill>
                <a:latin typeface="Arial"/>
                <a:ea typeface="Arial"/>
                <a:cs typeface="Arial"/>
                <a:sym typeface="Arial"/>
              </a:rPr>
              <a:t> </a:t>
            </a:r>
          </a:p>
          <a:p>
            <a:pPr lvl="0" rtl="0">
              <a:lnSpc>
                <a:spcPct val="90000"/>
              </a:lnSpc>
              <a:spcBef>
                <a:spcPts val="1200"/>
              </a:spcBef>
              <a:spcAft>
                <a:spcPts val="200"/>
              </a:spcAft>
              <a:buNone/>
            </a:pPr>
            <a:r>
              <a:rPr lang="en" sz="1400">
                <a:solidFill>
                  <a:srgbClr val="000000"/>
                </a:solidFill>
                <a:latin typeface="Arial"/>
                <a:ea typeface="Arial"/>
                <a:cs typeface="Arial"/>
                <a:sym typeface="Arial"/>
              </a:rPr>
              <a:t>Stall 1 – The owner got the idea of maggi because he had an insight about the flavor and the fact that growing  popularity of maggi would be advantageous over the existing sandwich stall. They started about 12 years ago.</a:t>
            </a:r>
          </a:p>
          <a:p>
            <a:pPr lvl="0" rtl="0">
              <a:lnSpc>
                <a:spcPct val="90000"/>
              </a:lnSpc>
              <a:spcBef>
                <a:spcPts val="1200"/>
              </a:spcBef>
              <a:spcAft>
                <a:spcPts val="200"/>
              </a:spcAft>
              <a:buNone/>
            </a:pPr>
            <a:r>
              <a:rPr lang="en" sz="1400">
                <a:solidFill>
                  <a:srgbClr val="1CADE4"/>
                </a:solidFill>
                <a:latin typeface="Arial"/>
                <a:ea typeface="Arial"/>
                <a:cs typeface="Arial"/>
                <a:sym typeface="Arial"/>
              </a:rPr>
              <a:t> </a:t>
            </a:r>
            <a:r>
              <a:rPr lang="en" sz="1400">
                <a:solidFill>
                  <a:srgbClr val="000000"/>
                </a:solidFill>
                <a:latin typeface="Arial"/>
                <a:ea typeface="Arial"/>
                <a:cs typeface="Arial"/>
                <a:sym typeface="Arial"/>
              </a:rPr>
              <a:t>Stall-2- This owner had a job before but he saw that maggie stalls were a huge thing now a days, people were all about maggi so he thought that having a maggi stall would be financially beneficiary to him. He started about a year ago.</a:t>
            </a:r>
          </a:p>
          <a:p>
            <a:pPr lvl="0" rtl="0">
              <a:lnSpc>
                <a:spcPct val="90000"/>
              </a:lnSpc>
              <a:spcBef>
                <a:spcPts val="1200"/>
              </a:spcBef>
              <a:spcAft>
                <a:spcPts val="200"/>
              </a:spcAft>
              <a:buNone/>
            </a:pPr>
            <a:r>
              <a:rPr lang="en" sz="1400">
                <a:solidFill>
                  <a:srgbClr val="1CADE4"/>
                </a:solidFill>
                <a:latin typeface="Arial"/>
                <a:ea typeface="Arial"/>
                <a:cs typeface="Arial"/>
                <a:sym typeface="Arial"/>
              </a:rPr>
              <a:t> </a:t>
            </a:r>
            <a:r>
              <a:rPr lang="en" sz="1400">
                <a:solidFill>
                  <a:srgbClr val="000000"/>
                </a:solidFill>
                <a:latin typeface="Arial"/>
                <a:ea typeface="Arial"/>
                <a:cs typeface="Arial"/>
                <a:sym typeface="Arial"/>
              </a:rPr>
              <a:t>Stall-3 – The stall owner had a coffee stall before the maggi stall and had personal preference of maggi and so decided that a maggi stall would do him good. He started about 10 years ago.</a:t>
            </a:r>
          </a:p>
          <a:p>
            <a:pPr lvl="0" rtl="0">
              <a:lnSpc>
                <a:spcPct val="90000"/>
              </a:lnSpc>
              <a:spcBef>
                <a:spcPts val="1200"/>
              </a:spcBef>
              <a:spcAft>
                <a:spcPts val="200"/>
              </a:spcAft>
              <a:buNone/>
            </a:pPr>
            <a:r>
              <a:rPr lang="en" sz="1400">
                <a:solidFill>
                  <a:srgbClr val="1CADE4"/>
                </a:solidFill>
                <a:latin typeface="Arial"/>
                <a:ea typeface="Arial"/>
                <a:cs typeface="Arial"/>
                <a:sym typeface="Arial"/>
              </a:rPr>
              <a:t> </a:t>
            </a:r>
            <a:r>
              <a:rPr lang="en" sz="1400">
                <a:solidFill>
                  <a:srgbClr val="000000"/>
                </a:solidFill>
                <a:latin typeface="Arial"/>
                <a:ea typeface="Arial"/>
                <a:cs typeface="Arial"/>
                <a:sym typeface="Arial"/>
              </a:rPr>
              <a:t>Stall-4 –Two people had an idea of starting the maggi and they previously owned frankie stall. They started from 2003.</a:t>
            </a:r>
          </a:p>
          <a:p>
            <a:pPr lvl="0">
              <a:spcBef>
                <a:spcPts val="0"/>
              </a:spcBef>
              <a:buNone/>
            </a:pPr>
            <a:r>
              <a:t/>
            </a:r>
            <a:endParaRPr/>
          </a:p>
        </p:txBody>
      </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4" name="Shape 124"/>
        <p:cNvGrpSpPr/>
        <p:nvPr/>
      </p:nvGrpSpPr>
      <p:grpSpPr>
        <a:xfrm>
          <a:off x="0" y="0"/>
          <a:ext cx="0" cy="0"/>
          <a:chOff x="0" y="0"/>
          <a:chExt cx="0" cy="0"/>
        </a:xfrm>
      </p:grpSpPr>
      <p:sp>
        <p:nvSpPr>
          <p:cNvPr id="125" name="Shape 125"/>
          <p:cNvSpPr txBox="1"/>
          <p:nvPr>
            <p:ph type="title"/>
          </p:nvPr>
        </p:nvSpPr>
        <p:spPr>
          <a:xfrm>
            <a:off x="311700" y="410000"/>
            <a:ext cx="8520600" cy="607800"/>
          </a:xfrm>
          <a:prstGeom prst="rect">
            <a:avLst/>
          </a:prstGeom>
        </p:spPr>
        <p:txBody>
          <a:bodyPr anchorCtr="0" anchor="t" bIns="91425" lIns="91425" rIns="91425" tIns="91425">
            <a:noAutofit/>
          </a:bodyPr>
          <a:lstStyle/>
          <a:p>
            <a:pPr lvl="0" rtl="0">
              <a:spcBef>
                <a:spcPts val="0"/>
              </a:spcBef>
              <a:buNone/>
            </a:pPr>
            <a:r>
              <a:rPr lang="en" sz="2400">
                <a:solidFill>
                  <a:srgbClr val="000000"/>
                </a:solidFill>
                <a:latin typeface="Arial"/>
                <a:ea typeface="Arial"/>
                <a:cs typeface="Arial"/>
                <a:sym typeface="Arial"/>
              </a:rPr>
              <a:t>HOW THE LOCATION WAS AN ADVANTAGE</a:t>
            </a:r>
            <a:r>
              <a:rPr lang="en" sz="2400">
                <a:solidFill>
                  <a:srgbClr val="1155CC"/>
                </a:solidFill>
                <a:latin typeface="Arial"/>
                <a:ea typeface="Arial"/>
                <a:cs typeface="Arial"/>
                <a:sym typeface="Arial"/>
              </a:rPr>
              <a:t> </a:t>
            </a:r>
            <a:r>
              <a:rPr lang="en" sz="2400">
                <a:solidFill>
                  <a:srgbClr val="0D0D0D"/>
                </a:solidFill>
                <a:latin typeface="Arial"/>
                <a:ea typeface="Arial"/>
                <a:cs typeface="Arial"/>
                <a:sym typeface="Arial"/>
              </a:rPr>
              <a:t>--</a:t>
            </a:r>
          </a:p>
          <a:p>
            <a:pPr lvl="0">
              <a:spcBef>
                <a:spcPts val="0"/>
              </a:spcBef>
              <a:buNone/>
            </a:pPr>
            <a:r>
              <a:t/>
            </a:r>
            <a:endParaRPr sz="2400"/>
          </a:p>
        </p:txBody>
      </p:sp>
      <p:sp>
        <p:nvSpPr>
          <p:cNvPr id="126" name="Shape 126"/>
          <p:cNvSpPr txBox="1"/>
          <p:nvPr>
            <p:ph idx="1" type="body"/>
          </p:nvPr>
        </p:nvSpPr>
        <p:spPr>
          <a:xfrm>
            <a:off x="311700" y="1229875"/>
            <a:ext cx="8520600" cy="3339000"/>
          </a:xfrm>
          <a:prstGeom prst="rect">
            <a:avLst/>
          </a:prstGeom>
        </p:spPr>
        <p:txBody>
          <a:bodyPr anchorCtr="0" anchor="t" bIns="91425" lIns="91425" rIns="91425" tIns="91425">
            <a:noAutofit/>
          </a:bodyPr>
          <a:lstStyle/>
          <a:p>
            <a:pPr lvl="0" rtl="0">
              <a:spcBef>
                <a:spcPts val="0"/>
              </a:spcBef>
              <a:buNone/>
            </a:pPr>
            <a:r>
              <a:rPr b="1" lang="en" sz="2400"/>
              <a:t>Why near university road ?</a:t>
            </a:r>
          </a:p>
          <a:p>
            <a:pPr lvl="0" rtl="0">
              <a:lnSpc>
                <a:spcPct val="90000"/>
              </a:lnSpc>
              <a:spcBef>
                <a:spcPts val="1200"/>
              </a:spcBef>
              <a:spcAft>
                <a:spcPts val="200"/>
              </a:spcAft>
              <a:buNone/>
            </a:pPr>
            <a:r>
              <a:rPr lang="en" sz="2000">
                <a:solidFill>
                  <a:srgbClr val="000000"/>
                </a:solidFill>
                <a:latin typeface="Arial"/>
                <a:ea typeface="Arial"/>
                <a:cs typeface="Arial"/>
                <a:sym typeface="Arial"/>
              </a:rPr>
              <a:t>All of these people(the four stalls) had the same thought of selecting this place for the stall as it was the university area which has around 7-8 colleges, 2 schools and this area being one of the highly populated areas, they chose this place. </a:t>
            </a:r>
          </a:p>
          <a:p>
            <a:pPr lvl="0" rtl="0">
              <a:lnSpc>
                <a:spcPct val="90000"/>
              </a:lnSpc>
              <a:spcBef>
                <a:spcPts val="1200"/>
              </a:spcBef>
              <a:spcAft>
                <a:spcPts val="200"/>
              </a:spcAft>
              <a:buNone/>
            </a:pPr>
            <a:r>
              <a:rPr lang="en" sz="2000">
                <a:solidFill>
                  <a:srgbClr val="000000"/>
                </a:solidFill>
                <a:latin typeface="Arial"/>
                <a:ea typeface="Arial"/>
                <a:cs typeface="Arial"/>
                <a:sym typeface="Arial"/>
              </a:rPr>
              <a:t> Not only youth but even families visit this place. So they found it the most suitable one.</a:t>
            </a:r>
          </a:p>
          <a:p>
            <a:pPr lvl="0">
              <a:spcBef>
                <a:spcPts val="0"/>
              </a:spcBef>
              <a:buNone/>
            </a:pPr>
            <a:r>
              <a:t/>
            </a:r>
            <a:endParaRPr b="1"/>
          </a:p>
        </p:txBody>
      </p:sp>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0" name="Shape 130"/>
        <p:cNvGrpSpPr/>
        <p:nvPr/>
      </p:nvGrpSpPr>
      <p:grpSpPr>
        <a:xfrm>
          <a:off x="0" y="0"/>
          <a:ext cx="0" cy="0"/>
          <a:chOff x="0" y="0"/>
          <a:chExt cx="0" cy="0"/>
        </a:xfrm>
      </p:grpSpPr>
      <p:sp>
        <p:nvSpPr>
          <p:cNvPr id="131" name="Shape 131"/>
          <p:cNvSpPr txBox="1"/>
          <p:nvPr>
            <p:ph type="title"/>
          </p:nvPr>
        </p:nvSpPr>
        <p:spPr>
          <a:xfrm>
            <a:off x="251800" y="447750"/>
            <a:ext cx="8520600" cy="607800"/>
          </a:xfrm>
          <a:prstGeom prst="rect">
            <a:avLst/>
          </a:prstGeom>
        </p:spPr>
        <p:txBody>
          <a:bodyPr anchorCtr="0" anchor="t" bIns="91425" lIns="91425" rIns="91425" tIns="91425">
            <a:noAutofit/>
          </a:bodyPr>
          <a:lstStyle/>
          <a:p>
            <a:pPr lvl="0">
              <a:lnSpc>
                <a:spcPct val="90000"/>
              </a:lnSpc>
              <a:spcBef>
                <a:spcPts val="1200"/>
              </a:spcBef>
              <a:spcAft>
                <a:spcPts val="200"/>
              </a:spcAft>
              <a:buNone/>
            </a:pPr>
            <a:r>
              <a:rPr b="1" lang="en" sz="2000">
                <a:solidFill>
                  <a:srgbClr val="000000"/>
                </a:solidFill>
                <a:latin typeface="Arial"/>
                <a:ea typeface="Arial"/>
                <a:cs typeface="Arial"/>
                <a:sym typeface="Arial"/>
              </a:rPr>
              <a:t>INGREDIENTS USED :</a:t>
            </a:r>
          </a:p>
        </p:txBody>
      </p:sp>
      <p:sp>
        <p:nvSpPr>
          <p:cNvPr id="132" name="Shape 132"/>
          <p:cNvSpPr txBox="1"/>
          <p:nvPr>
            <p:ph idx="1" type="body"/>
          </p:nvPr>
        </p:nvSpPr>
        <p:spPr>
          <a:xfrm>
            <a:off x="311700" y="1229875"/>
            <a:ext cx="8520600" cy="3339000"/>
          </a:xfrm>
          <a:prstGeom prst="rect">
            <a:avLst/>
          </a:prstGeom>
        </p:spPr>
        <p:txBody>
          <a:bodyPr anchorCtr="0" anchor="t" bIns="91425" lIns="91425" rIns="91425" tIns="91425">
            <a:noAutofit/>
          </a:bodyPr>
          <a:lstStyle/>
          <a:p>
            <a:pPr lvl="0" rtl="0">
              <a:lnSpc>
                <a:spcPct val="90000"/>
              </a:lnSpc>
              <a:spcBef>
                <a:spcPts val="1200"/>
              </a:spcBef>
              <a:spcAft>
                <a:spcPts val="200"/>
              </a:spcAft>
              <a:buNone/>
            </a:pPr>
            <a:r>
              <a:rPr lang="en" sz="2000">
                <a:solidFill>
                  <a:srgbClr val="1CADE4"/>
                </a:solidFill>
                <a:latin typeface="Arial"/>
                <a:ea typeface="Arial"/>
                <a:cs typeface="Arial"/>
                <a:sym typeface="Arial"/>
              </a:rPr>
              <a:t> </a:t>
            </a:r>
            <a:r>
              <a:rPr lang="en" sz="2000">
                <a:solidFill>
                  <a:srgbClr val="000000"/>
                </a:solidFill>
                <a:latin typeface="Arial"/>
                <a:ea typeface="Arial"/>
                <a:cs typeface="Arial"/>
                <a:sym typeface="Arial"/>
              </a:rPr>
              <a:t>Major ingredient is the maggi noodles itself, and the rest is just water and the spices they use .</a:t>
            </a:r>
          </a:p>
          <a:p>
            <a:pPr lvl="0" rtl="0">
              <a:lnSpc>
                <a:spcPct val="90000"/>
              </a:lnSpc>
              <a:spcBef>
                <a:spcPts val="1200"/>
              </a:spcBef>
              <a:spcAft>
                <a:spcPts val="200"/>
              </a:spcAft>
              <a:buNone/>
            </a:pPr>
            <a:r>
              <a:rPr lang="en" sz="2000">
                <a:solidFill>
                  <a:srgbClr val="000000"/>
                </a:solidFill>
                <a:latin typeface="Arial"/>
                <a:ea typeface="Arial"/>
                <a:cs typeface="Arial"/>
                <a:sym typeface="Arial"/>
              </a:rPr>
              <a:t>There are around 40 different flavors. Most of the items on the stall are common among them.However some of them do experiment with different types of ingredients like chocolates, Veg Cheese Makai Tadka,  lasagna maggi , Mexican maggi.</a:t>
            </a:r>
          </a:p>
          <a:p>
            <a:pPr lvl="0">
              <a:spcBef>
                <a:spcPts val="0"/>
              </a:spcBef>
              <a:buNone/>
            </a:pPr>
            <a:r>
              <a:t/>
            </a:r>
            <a:endParaRPr/>
          </a:p>
        </p:txBody>
      </p:sp>
    </p:spTree>
  </p:cSld>
  <p:clrMapOvr>
    <a:masterClrMapping/>
  </p:clrMapOvr>
  <p:transition spd="slow">
    <p:cut/>
  </p:transition>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